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9" r:id="rId24"/>
    <p:sldId id="280" r:id="rId25"/>
    <p:sldId id="278" r:id="rId26"/>
    <p:sldId id="281" r:id="rId27"/>
    <p:sldId id="282" r:id="rId28"/>
    <p:sldId id="283" r:id="rId29"/>
    <p:sldId id="284" r:id="rId30"/>
    <p:sldId id="285" r:id="rId31"/>
    <p:sldId id="286"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p:scale>
          <a:sx n="68" d="100"/>
          <a:sy n="68" d="100"/>
        </p:scale>
        <p:origin x="108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54D89-BE2E-5E44-A2E1-9840ABD49515}" type="datetimeFigureOut">
              <a:rPr lang="en-VN" smtClean="0"/>
              <a:t>03/07/2023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FB00D-E13E-124E-85C5-05C743B0D67E}" type="slidenum">
              <a:rPr lang="en-VN" smtClean="0"/>
              <a:t>‹#›</a:t>
            </a:fld>
            <a:endParaRPr lang="en-VN"/>
          </a:p>
        </p:txBody>
      </p:sp>
    </p:spTree>
    <p:extLst>
      <p:ext uri="{BB962C8B-B14F-4D97-AF65-F5344CB8AC3E}">
        <p14:creationId xmlns:p14="http://schemas.microsoft.com/office/powerpoint/2010/main" val="409078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3ACFB00D-E13E-124E-85C5-05C743B0D67E}" type="slidenum">
              <a:rPr lang="en-VN" smtClean="0"/>
              <a:t>25</a:t>
            </a:fld>
            <a:endParaRPr lang="en-VN"/>
          </a:p>
        </p:txBody>
      </p:sp>
    </p:spTree>
    <p:extLst>
      <p:ext uri="{BB962C8B-B14F-4D97-AF65-F5344CB8AC3E}">
        <p14:creationId xmlns:p14="http://schemas.microsoft.com/office/powerpoint/2010/main" val="160013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endParaRPr lang="en-VN" dirty="0"/>
          </a:p>
        </p:txBody>
      </p:sp>
      <p:sp>
        <p:nvSpPr>
          <p:cNvPr id="4" name="Slide Number Placeholder 3"/>
          <p:cNvSpPr>
            <a:spLocks noGrp="1"/>
          </p:cNvSpPr>
          <p:nvPr>
            <p:ph type="sldNum" sz="quarter" idx="5"/>
          </p:nvPr>
        </p:nvSpPr>
        <p:spPr/>
        <p:txBody>
          <a:bodyPr/>
          <a:lstStyle/>
          <a:p>
            <a:fld id="{3ACFB00D-E13E-124E-85C5-05C743B0D67E}" type="slidenum">
              <a:rPr lang="en-VN" smtClean="0"/>
              <a:t>28</a:t>
            </a:fld>
            <a:endParaRPr lang="en-VN"/>
          </a:p>
        </p:txBody>
      </p:sp>
    </p:spTree>
    <p:extLst>
      <p:ext uri="{BB962C8B-B14F-4D97-AF65-F5344CB8AC3E}">
        <p14:creationId xmlns:p14="http://schemas.microsoft.com/office/powerpoint/2010/main" val="129788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6435-1C53-5106-B3C8-3C23759DC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9EA14FF6-10F3-FECA-AE04-CBAA8391D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3C08FBE2-6C15-D82C-3A55-948DD1368A68}"/>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9D7F2B6E-64C5-D0DC-F8CA-088CF0DF7CC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DC2E353-095F-D855-1EEF-B210BE034BF7}"/>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2331703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4B1D-31F4-9D06-9272-7281938014A9}"/>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88B0AC62-86F3-3C01-FEA3-FC5006D813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0336A122-6139-97E1-48BA-B58B3FF0F796}"/>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31D4495D-E25A-BF2F-8E53-55DF32902A3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B7D76DF-9541-6C05-6D6C-9207E36FAC18}"/>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355511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FC57D-D029-9B3E-A708-07970150EB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ECDB434-4E4F-04E3-62BE-FA6B611CA8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0DE3846-8ADB-F211-EF65-9EAB69F8EFF2}"/>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6218AD97-2E4A-30CD-6BDE-1E5EF01C852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39F2912-B635-F94E-017B-21C51689EA95}"/>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216224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0799-A5D3-D74A-B5E4-AF2EF01F48D9}"/>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D1D8D37-E98D-4FE6-1100-ED23CB4BE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7D322C2-D800-F5EB-6133-95405661ED4B}"/>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F1E2428B-F8EF-5E00-39EA-D6F7F3399E5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0D0A698-0667-4059-058F-8C34CE11FB40}"/>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205831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AD55-A7B0-45C3-E9AE-889E90BE5B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E9327A23-32E9-A959-E7B7-3A75F77A8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5C6F6-A0E7-EE3F-F004-70A299633F00}"/>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712B4803-3C8F-0417-3562-DDF705501A2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F9F949D-A902-A5D8-2502-F651507A22B0}"/>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2487098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2773-AFB3-8F11-D7F0-401629E53155}"/>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9A415D25-7386-9F9A-18F6-DABB4694EA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BADE479F-928F-576B-D3B2-C11A119016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305ECDEF-63BF-D141-F42D-2526701242DA}"/>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6" name="Footer Placeholder 5">
            <a:extLst>
              <a:ext uri="{FF2B5EF4-FFF2-40B4-BE49-F238E27FC236}">
                <a16:creationId xmlns:a16="http://schemas.microsoft.com/office/drawing/2014/main" id="{C88F97D1-2C02-C772-2686-4E494C67809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63D8131-54C2-5035-197F-2C4A467D336B}"/>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1898898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DFF5-546F-F342-EF98-B4FD03DA7484}"/>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D203832-9A60-BE48-D49F-BF7705FB2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CC0874-1D11-B74D-4869-22742C966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AFACC56-ABE1-76D0-A3CC-FD547474A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675879-539D-E592-9961-095595FA82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3B4A0C97-CAB8-E1C9-BA78-0A5E5A8EB05D}"/>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8" name="Footer Placeholder 7">
            <a:extLst>
              <a:ext uri="{FF2B5EF4-FFF2-40B4-BE49-F238E27FC236}">
                <a16:creationId xmlns:a16="http://schemas.microsoft.com/office/drawing/2014/main" id="{193CEEA8-80D0-0694-CA31-C3A8EA487C8B}"/>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C826FECB-1C84-B3B6-A3C3-CAC687A5361E}"/>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103133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6716-C484-7617-AD01-8A4C9CA09DFC}"/>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EE8AC4B7-A24F-1318-921A-ACF8355D0335}"/>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4" name="Footer Placeholder 3">
            <a:extLst>
              <a:ext uri="{FF2B5EF4-FFF2-40B4-BE49-F238E27FC236}">
                <a16:creationId xmlns:a16="http://schemas.microsoft.com/office/drawing/2014/main" id="{997E31CF-3559-44C6-9FC1-C39F654967D4}"/>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B3A22CF4-C294-04A4-8D1C-AB54601B5250}"/>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241428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7DC6F-BB8F-F8AB-602B-BB9B1E9A7EB4}"/>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3" name="Footer Placeholder 2">
            <a:extLst>
              <a:ext uri="{FF2B5EF4-FFF2-40B4-BE49-F238E27FC236}">
                <a16:creationId xmlns:a16="http://schemas.microsoft.com/office/drawing/2014/main" id="{593125F5-4ACD-F18D-910D-EF0AADBE88B0}"/>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EAEEA14-2E1D-A361-8EE8-191CF25B78A4}"/>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51906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E4AE-613A-24A0-D20B-1411E138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11B23545-0E06-558E-DE03-B104CFB6D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216F090B-FD92-5360-D021-9D7534F5B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76540-2760-D69A-829D-77BC155CBC5C}"/>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6" name="Footer Placeholder 5">
            <a:extLst>
              <a:ext uri="{FF2B5EF4-FFF2-40B4-BE49-F238E27FC236}">
                <a16:creationId xmlns:a16="http://schemas.microsoft.com/office/drawing/2014/main" id="{A4AECADF-D09F-F35D-FCD7-E168192432C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939B1D9-067D-AEFE-3C27-DB5C65A75B10}"/>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357306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40208-40C9-8B19-A02C-AEC212540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0D6F3A54-F640-0CDB-54C5-AA762AD30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64BD8B6-3336-6126-5A89-FF6B06FAA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C2CAB-48FC-8CAF-8E37-1AC283BF64AE}"/>
              </a:ext>
            </a:extLst>
          </p:cNvPr>
          <p:cNvSpPr>
            <a:spLocks noGrp="1"/>
          </p:cNvSpPr>
          <p:nvPr>
            <p:ph type="dt" sz="half" idx="10"/>
          </p:nvPr>
        </p:nvSpPr>
        <p:spPr/>
        <p:txBody>
          <a:bodyPr/>
          <a:lstStyle/>
          <a:p>
            <a:fld id="{9C431FAA-D6F7-264F-9133-A5CECFA70358}" type="datetimeFigureOut">
              <a:rPr lang="en-VN" smtClean="0"/>
              <a:t>02/07/2023</a:t>
            </a:fld>
            <a:endParaRPr lang="en-VN"/>
          </a:p>
        </p:txBody>
      </p:sp>
      <p:sp>
        <p:nvSpPr>
          <p:cNvPr id="6" name="Footer Placeholder 5">
            <a:extLst>
              <a:ext uri="{FF2B5EF4-FFF2-40B4-BE49-F238E27FC236}">
                <a16:creationId xmlns:a16="http://schemas.microsoft.com/office/drawing/2014/main" id="{0C0A394E-ED18-41B8-9E87-C58AF5010A1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BC342E3D-5EF4-3921-63F7-3D637C094D9B}"/>
              </a:ext>
            </a:extLst>
          </p:cNvPr>
          <p:cNvSpPr>
            <a:spLocks noGrp="1"/>
          </p:cNvSpPr>
          <p:nvPr>
            <p:ph type="sldNum" sz="quarter" idx="12"/>
          </p:nvPr>
        </p:nvSpPr>
        <p:spPr/>
        <p:txBody>
          <a:bodyPr/>
          <a:lstStyle/>
          <a:p>
            <a:fld id="{54ACAD72-DC56-9146-B202-1AE0AAC99AE0}" type="slidenum">
              <a:rPr lang="en-VN" smtClean="0"/>
              <a:t>‹#›</a:t>
            </a:fld>
            <a:endParaRPr lang="en-VN"/>
          </a:p>
        </p:txBody>
      </p:sp>
    </p:spTree>
    <p:extLst>
      <p:ext uri="{BB962C8B-B14F-4D97-AF65-F5344CB8AC3E}">
        <p14:creationId xmlns:p14="http://schemas.microsoft.com/office/powerpoint/2010/main" val="3665343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E4AF8-5022-226E-32E9-4D5F207AC3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097F2972-183F-36A1-6A8C-0981D1DE7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0FC39C3-1B9B-1825-4E61-57894419E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31FAA-D6F7-264F-9133-A5CECFA70358}" type="datetimeFigureOut">
              <a:rPr lang="en-VN" smtClean="0"/>
              <a:t>02/07/2023</a:t>
            </a:fld>
            <a:endParaRPr lang="en-VN"/>
          </a:p>
        </p:txBody>
      </p:sp>
      <p:sp>
        <p:nvSpPr>
          <p:cNvPr id="5" name="Footer Placeholder 4">
            <a:extLst>
              <a:ext uri="{FF2B5EF4-FFF2-40B4-BE49-F238E27FC236}">
                <a16:creationId xmlns:a16="http://schemas.microsoft.com/office/drawing/2014/main" id="{CB78F3F9-7854-0335-E982-0CA752C5E9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51559ED-D4C2-C527-C7DF-F09CEADB8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CAD72-DC56-9146-B202-1AE0AAC99AE0}" type="slidenum">
              <a:rPr lang="en-VN" smtClean="0"/>
              <a:t>‹#›</a:t>
            </a:fld>
            <a:endParaRPr lang="en-VN"/>
          </a:p>
        </p:txBody>
      </p:sp>
    </p:spTree>
    <p:extLst>
      <p:ext uri="{BB962C8B-B14F-4D97-AF65-F5344CB8AC3E}">
        <p14:creationId xmlns:p14="http://schemas.microsoft.com/office/powerpoint/2010/main" val="2246621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cisco.com/web/ANZ/cpp/refguide/hview/router/3600.html#to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upport.juniper.net/support/downloads/?p=mx240"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juniper.net/us/en/solutions/data-center/data-center-interconnect.html" TargetMode="External"/><Relationship Id="rId2" Type="http://schemas.openxmlformats.org/officeDocument/2006/relationships/hyperlink" Target="https://www.juniper.net/us/en/solutions/data-center.html"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www.juniper.net/us/en/research-topics/what-is-evpn-vxlan.html" TargetMode="External"/><Relationship Id="rId4" Type="http://schemas.openxmlformats.org/officeDocument/2006/relationships/hyperlink" Target="https://www.juniper.net/us/en/solutions/wired-acces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www.juniper.net/us/en/products/network-operating-system/junos-os.html" TargetMode="Externa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isco.com/web/ANZ/cpp/refguide/hview/router/2600.html#to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E4CC666-2793-C7A6-8150-FCA167CF77DE}"/>
              </a:ext>
            </a:extLst>
          </p:cNvPr>
          <p:cNvSpPr>
            <a:spLocks noGrp="1"/>
          </p:cNvSpPr>
          <p:nvPr>
            <p:ph type="ctrTitle"/>
          </p:nvPr>
        </p:nvSpPr>
        <p:spPr>
          <a:xfrm>
            <a:off x="1524003" y="1999615"/>
            <a:ext cx="9144000" cy="2764028"/>
          </a:xfrm>
        </p:spPr>
        <p:txBody>
          <a:bodyPr anchor="ctr">
            <a:normAutofit/>
          </a:bodyPr>
          <a:lstStyle/>
          <a:p>
            <a:r>
              <a:rPr lang="en-VN" sz="3400" dirty="0"/>
              <a:t>Hướng dẫn tổng quan thiết bị</a:t>
            </a:r>
            <a:br>
              <a:rPr lang="en-VN" sz="3400" dirty="0"/>
            </a:br>
            <a:r>
              <a:rPr lang="en-VN" sz="3400" dirty="0"/>
              <a:t>Cisco</a:t>
            </a:r>
            <a:br>
              <a:rPr lang="en-VN" sz="3400" dirty="0"/>
            </a:br>
            <a:r>
              <a:rPr lang="en-VN" sz="3400" dirty="0"/>
              <a:t>Vyatta</a:t>
            </a:r>
            <a:br>
              <a:rPr lang="en-VN" sz="3400" dirty="0"/>
            </a:br>
            <a:r>
              <a:rPr lang="en-VN" sz="3400" dirty="0"/>
              <a:t>HP VSR</a:t>
            </a:r>
            <a:br>
              <a:rPr lang="en-VN" sz="3400" dirty="0"/>
            </a:br>
            <a:r>
              <a:rPr lang="en-VN" sz="3400" dirty="0"/>
              <a:t>Juniper</a:t>
            </a:r>
          </a:p>
        </p:txBody>
      </p:sp>
      <p:sp>
        <p:nvSpPr>
          <p:cNvPr id="5" name="Subtitle 4">
            <a:extLst>
              <a:ext uri="{FF2B5EF4-FFF2-40B4-BE49-F238E27FC236}">
                <a16:creationId xmlns:a16="http://schemas.microsoft.com/office/drawing/2014/main" id="{C008BFD0-B77B-139A-2146-69A59A380411}"/>
              </a:ext>
            </a:extLst>
          </p:cNvPr>
          <p:cNvSpPr>
            <a:spLocks noGrp="1"/>
          </p:cNvSpPr>
          <p:nvPr>
            <p:ph type="subTitle" idx="1"/>
          </p:nvPr>
        </p:nvSpPr>
        <p:spPr>
          <a:xfrm>
            <a:off x="1966912" y="5645150"/>
            <a:ext cx="8258176" cy="631825"/>
          </a:xfrm>
        </p:spPr>
        <p:txBody>
          <a:bodyPr anchor="ctr">
            <a:normAutofit/>
          </a:bodyPr>
          <a:lstStyle/>
          <a:p>
            <a:r>
              <a:rPr lang="en-VN" sz="2800"/>
              <a:t>Ths Nguyễn Quốc Sử</a:t>
            </a:r>
          </a:p>
        </p:txBody>
      </p:sp>
      <p:sp>
        <p:nvSpPr>
          <p:cNvPr id="35" name="Rectangle 3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39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08999-593B-A871-EF6D-03AC6B5E62A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Cisco C3600 Series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285F748F-99F1-AB32-354E-8DAD1CDC4943}"/>
              </a:ext>
            </a:extLst>
          </p:cNvPr>
          <p:cNvPicPr>
            <a:picLocks noGrp="1" noChangeAspect="1"/>
          </p:cNvPicPr>
          <p:nvPr>
            <p:ph idx="1"/>
          </p:nvPr>
        </p:nvPicPr>
        <p:blipFill>
          <a:blip r:embed="rId2"/>
          <a:stretch>
            <a:fillRect/>
          </a:stretch>
        </p:blipFill>
        <p:spPr>
          <a:xfrm>
            <a:off x="1387474" y="1396588"/>
            <a:ext cx="9635893" cy="4817945"/>
          </a:xfrm>
          <a:prstGeom prst="rect">
            <a:avLst/>
          </a:prstGeom>
        </p:spPr>
      </p:pic>
      <p:sp>
        <p:nvSpPr>
          <p:cNvPr id="7" name="TextBox 6">
            <a:extLst>
              <a:ext uri="{FF2B5EF4-FFF2-40B4-BE49-F238E27FC236}">
                <a16:creationId xmlns:a16="http://schemas.microsoft.com/office/drawing/2014/main" id="{9FE68EF0-6718-7F49-9371-07F017057356}"/>
              </a:ext>
            </a:extLst>
          </p:cNvPr>
          <p:cNvSpPr txBox="1"/>
          <p:nvPr/>
        </p:nvSpPr>
        <p:spPr>
          <a:xfrm>
            <a:off x="2831306" y="6322831"/>
            <a:ext cx="7670006" cy="369332"/>
          </a:xfrm>
          <a:prstGeom prst="rect">
            <a:avLst/>
          </a:prstGeom>
          <a:noFill/>
        </p:spPr>
        <p:txBody>
          <a:bodyPr wrap="square">
            <a:spAutoFit/>
          </a:bodyPr>
          <a:lstStyle/>
          <a:p>
            <a:r>
              <a:rPr lang="en-VN" dirty="0"/>
              <a:t>https://www.cisco.com/web/ANZ/cpp/refguide/hview/router/3600.html</a:t>
            </a:r>
          </a:p>
        </p:txBody>
      </p:sp>
    </p:spTree>
    <p:extLst>
      <p:ext uri="{BB962C8B-B14F-4D97-AF65-F5344CB8AC3E}">
        <p14:creationId xmlns:p14="http://schemas.microsoft.com/office/powerpoint/2010/main" val="1303759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3A6FB-60C6-78D9-E2A7-157950596BD0}"/>
              </a:ext>
            </a:extLst>
          </p:cNvPr>
          <p:cNvSpPr>
            <a:spLocks noGrp="1"/>
          </p:cNvSpPr>
          <p:nvPr>
            <p:ph type="title"/>
          </p:nvPr>
        </p:nvSpPr>
        <p:spPr>
          <a:xfrm>
            <a:off x="838200" y="365125"/>
            <a:ext cx="10515600" cy="1325563"/>
          </a:xfrm>
        </p:spPr>
        <p:txBody>
          <a:bodyPr>
            <a:normAutofit/>
          </a:bodyPr>
          <a:lstStyle/>
          <a:p>
            <a:r>
              <a:rPr lang="en-US" sz="5400" b="0" i="0">
                <a:effectLst/>
                <a:latin typeface="Times" pitchFamily="2" charset="0"/>
              </a:rPr>
              <a:t>Cisco 3600 Series</a:t>
            </a:r>
            <a:endParaRPr lang="en-V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B460C8-0CAE-9CC4-AED2-F45A5AE7B452}"/>
              </a:ext>
            </a:extLst>
          </p:cNvPr>
          <p:cNvSpPr>
            <a:spLocks noGrp="1"/>
          </p:cNvSpPr>
          <p:nvPr>
            <p:ph idx="1"/>
          </p:nvPr>
        </p:nvSpPr>
        <p:spPr>
          <a:xfrm>
            <a:off x="838200" y="1929384"/>
            <a:ext cx="10515600" cy="4251960"/>
          </a:xfrm>
        </p:spPr>
        <p:txBody>
          <a:bodyPr>
            <a:normAutofit/>
          </a:bodyPr>
          <a:lstStyle/>
          <a:p>
            <a:r>
              <a:rPr lang="en-US" sz="2200" b="0" i="0" dirty="0">
                <a:effectLst/>
                <a:latin typeface="Times" pitchFamily="2" charset="0"/>
              </a:rPr>
              <a:t>The Cisco 3600 Series is a family of modular, high-performance multiservice access routers for medium and large-sized branch offices and Internet service providers. With over 100 modular interface options (shares modular interfaces with the 2600/2600XM series), the Cisco 3600 Series provides solutions for voice/data integration, virtual private networks (VPNs), dial access, and multiprotocol data routing. Using Cisco's digital and analog voice/fax network modules, the Cisco 3600 Series allows customers to consolidate voice, fax, and data traffic on a single network. Its architecture protects customers' investment in network technology and integrates the functions of several devices into a single, manageable solution. Cisco 3600 VPN and Dial Bundles are also available to also address specific VPN/security, and dial-up remote access server requirements. Customers are encouraged to migrate to the Cisco 3700 Series.</a:t>
            </a:r>
          </a:p>
          <a:p>
            <a:pPr marL="0" indent="0">
              <a:buNone/>
            </a:pPr>
            <a:br>
              <a:rPr lang="en-US" sz="2200" dirty="0"/>
            </a:br>
            <a:endParaRPr lang="en-VN" sz="2200" dirty="0"/>
          </a:p>
        </p:txBody>
      </p:sp>
    </p:spTree>
    <p:extLst>
      <p:ext uri="{BB962C8B-B14F-4D97-AF65-F5344CB8AC3E}">
        <p14:creationId xmlns:p14="http://schemas.microsoft.com/office/powerpoint/2010/main" val="238114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559E1-C12A-DDE4-06D0-65A46C2285D5}"/>
              </a:ext>
            </a:extLst>
          </p:cNvPr>
          <p:cNvSpPr>
            <a:spLocks noGrp="1"/>
          </p:cNvSpPr>
          <p:nvPr>
            <p:ph type="title"/>
          </p:nvPr>
        </p:nvSpPr>
        <p:spPr>
          <a:xfrm>
            <a:off x="630936" y="502920"/>
            <a:ext cx="3419856" cy="1463040"/>
          </a:xfrm>
        </p:spPr>
        <p:txBody>
          <a:bodyPr anchor="ctr">
            <a:normAutofit/>
          </a:bodyPr>
          <a:lstStyle/>
          <a:p>
            <a:r>
              <a:rPr lang="en-US" sz="4800" b="1" i="0">
                <a:effectLst/>
                <a:latin typeface="Times" pitchFamily="2" charset="0"/>
              </a:rPr>
              <a:t>CISCO3620</a:t>
            </a:r>
            <a:endParaRPr lang="en-VN" sz="4800"/>
          </a:p>
        </p:txBody>
      </p:sp>
      <p:sp>
        <p:nvSpPr>
          <p:cNvPr id="308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D8F77F-5DF8-46C0-24E1-9409B9AB9973}"/>
              </a:ext>
            </a:extLst>
          </p:cNvPr>
          <p:cNvSpPr>
            <a:spLocks noGrp="1"/>
          </p:cNvSpPr>
          <p:nvPr>
            <p:ph idx="1"/>
          </p:nvPr>
        </p:nvSpPr>
        <p:spPr>
          <a:xfrm>
            <a:off x="4654295" y="502920"/>
            <a:ext cx="6894576" cy="1463040"/>
          </a:xfrm>
        </p:spPr>
        <p:txBody>
          <a:bodyPr anchor="ctr">
            <a:normAutofit/>
          </a:bodyPr>
          <a:lstStyle/>
          <a:p>
            <a:r>
              <a:rPr lang="en-US" sz="2200" b="0" i="0" dirty="0">
                <a:effectLst/>
                <a:latin typeface="Times" pitchFamily="2" charset="0"/>
              </a:rPr>
              <a:t>Two Network Module </a:t>
            </a:r>
            <a:r>
              <a:rPr lang="en-US" sz="2200" b="0" i="0" dirty="0" err="1">
                <a:effectLst/>
                <a:latin typeface="Times" pitchFamily="2" charset="0"/>
              </a:rPr>
              <a:t>slots.Console</a:t>
            </a:r>
            <a:r>
              <a:rPr lang="en-US" sz="2200" b="0" i="0" dirty="0">
                <a:effectLst/>
                <a:latin typeface="Times" pitchFamily="2" charset="0"/>
              </a:rPr>
              <a:t> and aux ports with max speed of 115.2 KBPS.</a:t>
            </a:r>
            <a:br>
              <a:rPr lang="en-US" sz="2200" b="0" i="0" dirty="0">
                <a:effectLst/>
                <a:latin typeface="Times" pitchFamily="2" charset="0"/>
                <a:hlinkClick r:id="rId2"/>
              </a:rPr>
            </a:br>
            <a:endParaRPr lang="en-VN" sz="2200" dirty="0"/>
          </a:p>
        </p:txBody>
      </p:sp>
      <p:pic>
        <p:nvPicPr>
          <p:cNvPr id="3074" name="Picture 2">
            <a:extLst>
              <a:ext uri="{FF2B5EF4-FFF2-40B4-BE49-F238E27FC236}">
                <a16:creationId xmlns:a16="http://schemas.microsoft.com/office/drawing/2014/main" id="{802E98DB-F3D1-B3EF-ED8D-77C3C0E7C0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2578332"/>
            <a:ext cx="10917936" cy="338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06240-6EE7-E1FF-E3AA-9298EAD2186A}"/>
              </a:ext>
            </a:extLst>
          </p:cNvPr>
          <p:cNvSpPr>
            <a:spLocks noGrp="1"/>
          </p:cNvSpPr>
          <p:nvPr>
            <p:ph type="title"/>
          </p:nvPr>
        </p:nvSpPr>
        <p:spPr>
          <a:xfrm>
            <a:off x="838200" y="365125"/>
            <a:ext cx="10515600" cy="1325563"/>
          </a:xfrm>
        </p:spPr>
        <p:txBody>
          <a:bodyPr>
            <a:normAutofit/>
          </a:bodyPr>
          <a:lstStyle/>
          <a:p>
            <a:r>
              <a:rPr lang="en-US" sz="5400" b="0" i="0" dirty="0">
                <a:effectLst/>
                <a:latin typeface="CiscoSans"/>
              </a:rPr>
              <a:t>Cisco 7200 Series Routers </a:t>
            </a:r>
            <a:endParaRPr lang="en-V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83B8DA-FF9B-8025-90D1-042FFBF57589}"/>
              </a:ext>
            </a:extLst>
          </p:cNvPr>
          <p:cNvSpPr>
            <a:spLocks noGrp="1"/>
          </p:cNvSpPr>
          <p:nvPr>
            <p:ph idx="1"/>
          </p:nvPr>
        </p:nvSpPr>
        <p:spPr>
          <a:xfrm>
            <a:off x="838200" y="1929384"/>
            <a:ext cx="10515600" cy="4251960"/>
          </a:xfrm>
        </p:spPr>
        <p:txBody>
          <a:bodyPr>
            <a:normAutofit/>
          </a:bodyPr>
          <a:lstStyle/>
          <a:p>
            <a:pPr marL="0" marR="0" indent="0" fontAlgn="base">
              <a:buNone/>
            </a:pPr>
            <a:r>
              <a:rPr lang="en-US" sz="1700" dirty="0"/>
              <a:t>Cisco 7200 VXR Series Router</a:t>
            </a:r>
          </a:p>
          <a:p>
            <a:pPr marL="0" marR="0" indent="0" fontAlgn="base">
              <a:spcBef>
                <a:spcPts val="0"/>
              </a:spcBef>
              <a:spcAft>
                <a:spcPts val="700"/>
              </a:spcAft>
              <a:buNone/>
            </a:pPr>
            <a:r>
              <a:rPr lang="en-US" sz="1700" dirty="0"/>
              <a:t>With processing speeds up to 2 million packets per second, port- and service adapters ranging from NxDS0 to Gigabit Ethernet, and OC-3 as well as an unparalleled number of high-touch IP services, the Cisco 7200 VXR series is the ideal Services Aggregation WAN/MAN edge device for enterprises and service providers deploying any of the following solutions:</a:t>
            </a:r>
          </a:p>
          <a:p>
            <a:pPr marL="0" marR="0" indent="0" fontAlgn="base">
              <a:spcBef>
                <a:spcPts val="0"/>
              </a:spcBef>
              <a:spcAft>
                <a:spcPts val="300"/>
              </a:spcAft>
              <a:buNone/>
            </a:pPr>
            <a:r>
              <a:rPr lang="en-US" sz="1700" dirty="0"/>
              <a:t>• WAN edge-Award-winning quality-of-service (QoS) feature performance</a:t>
            </a:r>
          </a:p>
          <a:p>
            <a:pPr marL="0" marR="0" indent="0" fontAlgn="base">
              <a:spcBef>
                <a:spcPts val="0"/>
              </a:spcBef>
              <a:spcAft>
                <a:spcPts val="300"/>
              </a:spcAft>
              <a:buNone/>
            </a:pPr>
            <a:r>
              <a:rPr lang="en-US" sz="1700" dirty="0"/>
              <a:t>• Broadband aggregation-Up to 16,000 Point-to-Point Protocol (PPP) sessions per chassis</a:t>
            </a:r>
          </a:p>
          <a:p>
            <a:pPr marL="0" marR="0" indent="0" fontAlgn="base">
              <a:spcBef>
                <a:spcPts val="0"/>
              </a:spcBef>
              <a:spcAft>
                <a:spcPts val="300"/>
              </a:spcAft>
              <a:buNone/>
            </a:pPr>
            <a:r>
              <a:rPr lang="en-US" sz="1700" dirty="0"/>
              <a:t>• Multiprotocol Label Switching provider edge (MPLS PE)-Number one choice for provider edge deployment today</a:t>
            </a:r>
          </a:p>
          <a:p>
            <a:pPr marL="0" marR="0" indent="0" fontAlgn="base">
              <a:spcBef>
                <a:spcPts val="0"/>
              </a:spcBef>
              <a:spcAft>
                <a:spcPts val="300"/>
              </a:spcAft>
              <a:buNone/>
            </a:pPr>
            <a:r>
              <a:rPr lang="en-US" sz="1700" dirty="0"/>
              <a:t>• Voice/video/data integration-Time-division multiplexer (TDM)-enabled VXR chassis and voice port adapters</a:t>
            </a:r>
          </a:p>
          <a:p>
            <a:pPr marL="0" marR="0" indent="0" fontAlgn="base">
              <a:spcBef>
                <a:spcPts val="0"/>
              </a:spcBef>
              <a:spcAft>
                <a:spcPts val="300"/>
              </a:spcAft>
              <a:buNone/>
            </a:pPr>
            <a:r>
              <a:rPr lang="en-US" sz="1700" dirty="0"/>
              <a:t>• IP-to-IP Gateway Support-Direct IP-interconnections</a:t>
            </a:r>
          </a:p>
          <a:p>
            <a:pPr marL="0" marR="0" indent="0" fontAlgn="base">
              <a:spcBef>
                <a:spcPts val="0"/>
              </a:spcBef>
              <a:spcAft>
                <a:spcPts val="300"/>
              </a:spcAft>
              <a:buNone/>
            </a:pPr>
            <a:r>
              <a:rPr lang="en-US" sz="1700" dirty="0"/>
              <a:t>• IP Security virtual private networking (</a:t>
            </a:r>
            <a:r>
              <a:rPr lang="en-US" sz="1700" dirty="0" err="1"/>
              <a:t>IPSec</a:t>
            </a:r>
            <a:r>
              <a:rPr lang="en-US" sz="1700" dirty="0"/>
              <a:t> VPN)-Scalable to 5,000 tunnels per chassis</a:t>
            </a:r>
          </a:p>
          <a:p>
            <a:pPr marL="0" marR="0" indent="0" fontAlgn="base">
              <a:spcBef>
                <a:spcPts val="0"/>
              </a:spcBef>
              <a:spcAft>
                <a:spcPts val="300"/>
              </a:spcAft>
              <a:buNone/>
            </a:pPr>
            <a:r>
              <a:rPr lang="en-US" sz="1700" dirty="0"/>
              <a:t>• High-End Customer Premises Equipment (CPE)-For managed WAN services saving equipment, transport and administrative cost</a:t>
            </a:r>
          </a:p>
          <a:p>
            <a:pPr marL="0" indent="0">
              <a:buNone/>
            </a:pPr>
            <a:endParaRPr lang="en-VN" sz="1700" dirty="0"/>
          </a:p>
        </p:txBody>
      </p:sp>
    </p:spTree>
    <p:extLst>
      <p:ext uri="{BB962C8B-B14F-4D97-AF65-F5344CB8AC3E}">
        <p14:creationId xmlns:p14="http://schemas.microsoft.com/office/powerpoint/2010/main" val="153176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C226-FC8C-A34B-33CA-0516242F076B}"/>
              </a:ext>
            </a:extLst>
          </p:cNvPr>
          <p:cNvSpPr>
            <a:spLocks noGrp="1"/>
          </p:cNvSpPr>
          <p:nvPr>
            <p:ph type="title"/>
          </p:nvPr>
        </p:nvSpPr>
        <p:spPr/>
        <p:txBody>
          <a:bodyPr/>
          <a:lstStyle/>
          <a:p>
            <a:r>
              <a:rPr lang="en-US" sz="4400" b="0" i="0" dirty="0">
                <a:effectLst/>
                <a:latin typeface="CiscoSans"/>
              </a:rPr>
              <a:t>Cisco 7200 Series Routers </a:t>
            </a:r>
            <a:endParaRPr lang="en-VN" dirty="0"/>
          </a:p>
        </p:txBody>
      </p:sp>
      <p:graphicFrame>
        <p:nvGraphicFramePr>
          <p:cNvPr id="4" name="Content Placeholder 3">
            <a:extLst>
              <a:ext uri="{FF2B5EF4-FFF2-40B4-BE49-F238E27FC236}">
                <a16:creationId xmlns:a16="http://schemas.microsoft.com/office/drawing/2014/main" id="{295ADE39-5BEF-63E2-2F6C-BCEDA25695DD}"/>
              </a:ext>
            </a:extLst>
          </p:cNvPr>
          <p:cNvGraphicFramePr>
            <a:graphicFrameLocks noGrp="1"/>
          </p:cNvGraphicFramePr>
          <p:nvPr>
            <p:ph idx="1"/>
            <p:extLst>
              <p:ext uri="{D42A27DB-BD31-4B8C-83A1-F6EECF244321}">
                <p14:modId xmlns:p14="http://schemas.microsoft.com/office/powerpoint/2010/main" val="2660007880"/>
              </p:ext>
            </p:extLst>
          </p:nvPr>
        </p:nvGraphicFramePr>
        <p:xfrm>
          <a:off x="5016501" y="1370012"/>
          <a:ext cx="6870700" cy="3768090"/>
        </p:xfrm>
        <a:graphic>
          <a:graphicData uri="http://schemas.openxmlformats.org/drawingml/2006/table">
            <a:tbl>
              <a:tblPr/>
              <a:tblGrid>
                <a:gridCol w="2318239">
                  <a:extLst>
                    <a:ext uri="{9D8B030D-6E8A-4147-A177-3AD203B41FA5}">
                      <a16:colId xmlns:a16="http://schemas.microsoft.com/office/drawing/2014/main" val="2106287130"/>
                    </a:ext>
                  </a:extLst>
                </a:gridCol>
                <a:gridCol w="4552461">
                  <a:extLst>
                    <a:ext uri="{9D8B030D-6E8A-4147-A177-3AD203B41FA5}">
                      <a16:colId xmlns:a16="http://schemas.microsoft.com/office/drawing/2014/main" val="1236118684"/>
                    </a:ext>
                  </a:extLst>
                </a:gridCol>
              </a:tblGrid>
              <a:tr h="0">
                <a:tc>
                  <a:txBody>
                    <a:bodyPr/>
                    <a:lstStyle/>
                    <a:p>
                      <a:pPr marL="38100" marR="38100" indent="0" algn="l" fontAlgn="base">
                        <a:spcBef>
                          <a:spcPts val="300"/>
                        </a:spcBef>
                        <a:spcAft>
                          <a:spcPts val="300"/>
                        </a:spcAft>
                      </a:pPr>
                      <a:r>
                        <a:rPr lang="en-US" b="1" i="0" u="none" strike="noStrike" dirty="0">
                          <a:solidFill>
                            <a:srgbClr val="525252"/>
                          </a:solidFill>
                          <a:effectLst/>
                          <a:latin typeface="CiscoSans"/>
                        </a:rPr>
                        <a:t>Features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marL="38100" marR="38100" indent="0" algn="l" fontAlgn="base">
                        <a:spcBef>
                          <a:spcPts val="300"/>
                        </a:spcBef>
                        <a:spcAft>
                          <a:spcPts val="300"/>
                        </a:spcAft>
                      </a:pPr>
                      <a:r>
                        <a:rPr lang="en-US" b="1" i="0" u="none" strike="noStrike">
                          <a:solidFill>
                            <a:srgbClr val="525252"/>
                          </a:solidFill>
                          <a:effectLst/>
                          <a:latin typeface="CiscoSans"/>
                        </a:rPr>
                        <a:t>Benefits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66637059"/>
                  </a:ext>
                </a:extLst>
              </a:tr>
              <a:tr h="0">
                <a:tc>
                  <a:txBody>
                    <a:bodyPr/>
                    <a:lstStyle/>
                    <a:p>
                      <a:pPr marL="38100" marR="38100" indent="0" algn="l" fontAlgn="base">
                        <a:spcBef>
                          <a:spcPts val="300"/>
                        </a:spcBef>
                        <a:spcAft>
                          <a:spcPts val="300"/>
                        </a:spcAft>
                      </a:pPr>
                      <a:r>
                        <a:rPr lang="en-US" b="1" i="0" u="none" strike="noStrike" dirty="0">
                          <a:solidFill>
                            <a:srgbClr val="525252"/>
                          </a:solidFill>
                          <a:effectLst/>
                          <a:latin typeface="CiscoSans"/>
                        </a:rPr>
                        <a:t>Up to 2 Mpps Processing Capability</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marL="38100" marR="38100" indent="0" algn="l" fontAlgn="base">
                        <a:spcBef>
                          <a:spcPts val="300"/>
                        </a:spcBef>
                        <a:spcAft>
                          <a:spcPts val="300"/>
                        </a:spcAft>
                      </a:pPr>
                      <a:r>
                        <a:rPr lang="en-US" b="0" i="0" u="none" strike="noStrike">
                          <a:solidFill>
                            <a:srgbClr val="525252"/>
                          </a:solidFill>
                          <a:effectLst/>
                          <a:latin typeface="CiscoSans"/>
                        </a:rPr>
                        <a:t>Provides high-performance routing and processing performance</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31256795"/>
                  </a:ext>
                </a:extLst>
              </a:tr>
              <a:tr h="0">
                <a:tc>
                  <a:txBody>
                    <a:bodyPr/>
                    <a:lstStyle/>
                    <a:p>
                      <a:pPr marL="38100" marR="38100" indent="0" algn="l" fontAlgn="base">
                        <a:spcBef>
                          <a:spcPts val="300"/>
                        </a:spcBef>
                        <a:spcAft>
                          <a:spcPts val="300"/>
                        </a:spcAft>
                      </a:pPr>
                      <a:r>
                        <a:rPr lang="en-US" b="1" i="0" u="none" strike="noStrike">
                          <a:solidFill>
                            <a:srgbClr val="525252"/>
                          </a:solidFill>
                          <a:effectLst/>
                          <a:latin typeface="CiscoSans"/>
                        </a:rPr>
                        <a:t>Maximum Connectivity Options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marL="38100" marR="38100" indent="0" algn="l" fontAlgn="base">
                        <a:spcBef>
                          <a:spcPts val="300"/>
                        </a:spcBef>
                        <a:spcAft>
                          <a:spcPts val="300"/>
                        </a:spcAft>
                      </a:pPr>
                      <a:r>
                        <a:rPr lang="en-US" b="0" i="0" u="none" strike="noStrike" dirty="0">
                          <a:solidFill>
                            <a:srgbClr val="525252"/>
                          </a:solidFill>
                          <a:effectLst/>
                          <a:latin typeface="CiscoSans"/>
                        </a:rPr>
                        <a:t>Meets a variety of topology requirements with the widest range of port densities and interface options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82236979"/>
                  </a:ext>
                </a:extLst>
              </a:tr>
              <a:tr h="0">
                <a:tc>
                  <a:txBody>
                    <a:bodyPr/>
                    <a:lstStyle/>
                    <a:p>
                      <a:pPr marL="38100" marR="38100" indent="0" algn="l" fontAlgn="base">
                        <a:spcBef>
                          <a:spcPts val="300"/>
                        </a:spcBef>
                        <a:spcAft>
                          <a:spcPts val="300"/>
                        </a:spcAft>
                      </a:pPr>
                      <a:r>
                        <a:rPr lang="en-US" b="1" i="0" u="none" strike="noStrike">
                          <a:solidFill>
                            <a:srgbClr val="525252"/>
                          </a:solidFill>
                          <a:effectLst/>
                          <a:latin typeface="CiscoSans"/>
                        </a:rPr>
                        <a:t>Breadth of Services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marL="38100" marR="38100" indent="0" algn="l" fontAlgn="base">
                        <a:spcBef>
                          <a:spcPts val="300"/>
                        </a:spcBef>
                        <a:spcAft>
                          <a:spcPts val="300"/>
                        </a:spcAft>
                      </a:pPr>
                      <a:r>
                        <a:rPr lang="en-US" b="0" i="0" u="none" strike="noStrike">
                          <a:solidFill>
                            <a:srgbClr val="525252"/>
                          </a:solidFill>
                          <a:effectLst/>
                          <a:latin typeface="CiscoSans"/>
                        </a:rPr>
                        <a:t>Supports QoS, security, MPLS, broadband, multiservice, voice, IP-to-IP Gateway and management features for next-generation networks</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990119"/>
                  </a:ext>
                </a:extLst>
              </a:tr>
              <a:tr h="0">
                <a:tc>
                  <a:txBody>
                    <a:bodyPr/>
                    <a:lstStyle/>
                    <a:p>
                      <a:pPr marL="38100" marR="38100" indent="0" algn="l" fontAlgn="base">
                        <a:spcBef>
                          <a:spcPts val="300"/>
                        </a:spcBef>
                        <a:spcAft>
                          <a:spcPts val="300"/>
                        </a:spcAft>
                      </a:pPr>
                      <a:r>
                        <a:rPr lang="en-US" b="1" i="0" u="none" strike="noStrike">
                          <a:solidFill>
                            <a:srgbClr val="525252"/>
                          </a:solidFill>
                          <a:effectLst/>
                          <a:latin typeface="CiscoSans"/>
                        </a:rPr>
                        <a:t>Investment Protection</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marL="38100" marR="38100" indent="0" algn="l" fontAlgn="base">
                        <a:spcBef>
                          <a:spcPts val="300"/>
                        </a:spcBef>
                        <a:spcAft>
                          <a:spcPts val="300"/>
                        </a:spcAft>
                      </a:pPr>
                      <a:r>
                        <a:rPr lang="en-US" b="0" i="0" u="none" strike="noStrike" dirty="0">
                          <a:solidFill>
                            <a:srgbClr val="525252"/>
                          </a:solidFill>
                          <a:effectLst/>
                          <a:latin typeface="CiscoSans"/>
                        </a:rPr>
                        <a:t>Low initial investment with upgrade and redeployment capability</a:t>
                      </a:r>
                    </a:p>
                  </a:txBody>
                  <a:tcPr marL="47625" marR="47625" marT="47625" marB="47625">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96417486"/>
                  </a:ext>
                </a:extLst>
              </a:tr>
            </a:tbl>
          </a:graphicData>
        </a:graphic>
      </p:graphicFrame>
      <p:pic>
        <p:nvPicPr>
          <p:cNvPr id="4098" name="Picture 2">
            <a:extLst>
              <a:ext uri="{FF2B5EF4-FFF2-40B4-BE49-F238E27FC236}">
                <a16:creationId xmlns:a16="http://schemas.microsoft.com/office/drawing/2014/main" id="{34F3D980-0B8C-330A-4584-2D5102B10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690688"/>
            <a:ext cx="4292600" cy="227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02604D-266C-7148-7738-2873BADE516A}"/>
              </a:ext>
            </a:extLst>
          </p:cNvPr>
          <p:cNvSpPr txBox="1"/>
          <p:nvPr/>
        </p:nvSpPr>
        <p:spPr>
          <a:xfrm>
            <a:off x="304800" y="5773657"/>
            <a:ext cx="12192000" cy="369332"/>
          </a:xfrm>
          <a:prstGeom prst="rect">
            <a:avLst/>
          </a:prstGeom>
          <a:noFill/>
        </p:spPr>
        <p:txBody>
          <a:bodyPr wrap="square">
            <a:spAutoFit/>
          </a:bodyPr>
          <a:lstStyle/>
          <a:p>
            <a:r>
              <a:rPr lang="en-VN" dirty="0"/>
              <a:t>https://www.cisco.com/c/en/us/products/collateral/routers/7200-series-routers/product_data_sheet09186a008008872b.html</a:t>
            </a:r>
          </a:p>
        </p:txBody>
      </p:sp>
    </p:spTree>
    <p:extLst>
      <p:ext uri="{BB962C8B-B14F-4D97-AF65-F5344CB8AC3E}">
        <p14:creationId xmlns:p14="http://schemas.microsoft.com/office/powerpoint/2010/main" val="394063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A374-73D8-8DC0-F0EC-C3B261A8F31E}"/>
              </a:ext>
            </a:extLst>
          </p:cNvPr>
          <p:cNvSpPr>
            <a:spLocks noGrp="1"/>
          </p:cNvSpPr>
          <p:nvPr>
            <p:ph type="title"/>
          </p:nvPr>
        </p:nvSpPr>
        <p:spPr>
          <a:xfrm>
            <a:off x="800100" y="4167167"/>
            <a:ext cx="4229100" cy="2255461"/>
          </a:xfrm>
        </p:spPr>
        <p:txBody>
          <a:bodyPr anchor="t">
            <a:normAutofit/>
          </a:bodyPr>
          <a:lstStyle/>
          <a:p>
            <a:r>
              <a:rPr lang="en-US" sz="3200" b="1" i="0">
                <a:effectLst/>
                <a:latin typeface="CiscoSans"/>
              </a:rPr>
              <a:t>Catalyst 2960-24-S </a:t>
            </a:r>
            <a:endParaRPr lang="en-VN" sz="3200"/>
          </a:p>
        </p:txBody>
      </p:sp>
      <p:pic>
        <p:nvPicPr>
          <p:cNvPr id="5122" name="Picture 2">
            <a:extLst>
              <a:ext uri="{FF2B5EF4-FFF2-40B4-BE49-F238E27FC236}">
                <a16:creationId xmlns:a16="http://schemas.microsoft.com/office/drawing/2014/main" id="{88B5238B-A133-C3BE-B182-8FD0701369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422" y="935007"/>
            <a:ext cx="10459156" cy="2266543"/>
          </a:xfrm>
          <a:prstGeom prst="rect">
            <a:avLst/>
          </a:prstGeom>
          <a:noFill/>
          <a:extLst>
            <a:ext uri="{909E8E84-426E-40DD-AFC4-6F175D3DCCD1}">
              <a14:hiddenFill xmlns:a14="http://schemas.microsoft.com/office/drawing/2010/main">
                <a:solidFill>
                  <a:srgbClr val="FFFFFF"/>
                </a:solidFill>
              </a14:hiddenFill>
            </a:ext>
          </a:extLst>
        </p:spPr>
      </p:pic>
      <p:cxnSp>
        <p:nvCxnSpPr>
          <p:cNvPr id="5127" name="Straight Connector 5126">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395C8D-1E08-28F0-64F3-2CE11A408F1C}"/>
              </a:ext>
            </a:extLst>
          </p:cNvPr>
          <p:cNvSpPr>
            <a:spLocks noGrp="1"/>
          </p:cNvSpPr>
          <p:nvPr>
            <p:ph idx="1"/>
          </p:nvPr>
        </p:nvSpPr>
        <p:spPr>
          <a:xfrm>
            <a:off x="5987844" y="3854885"/>
            <a:ext cx="5365955" cy="2384552"/>
          </a:xfrm>
        </p:spPr>
        <p:txBody>
          <a:bodyPr>
            <a:normAutofit/>
          </a:bodyPr>
          <a:lstStyle/>
          <a:p>
            <a:r>
              <a:rPr lang="en-US" sz="1700" b="0" i="0">
                <a:effectLst/>
                <a:latin typeface="CiscoSans"/>
              </a:rPr>
              <a:t>The 10/100 ports on the Catalyst 2960-Plus 24TC-S, 2960-24TC-S, 2960-Plus 48TC-S, and 2960-48TC-S switches are numbered in the same way as the Catalyst 2960-24-S switch. These switches have dual-purpose ports, that is, 10/100/1000 ports 1 and 2 can use either the SFP module or the RJ-45 connector for that port, but not both at the same time. Use the software to set the connector type for these ports</a:t>
            </a:r>
            <a:endParaRPr lang="en-VN" sz="1700"/>
          </a:p>
        </p:txBody>
      </p:sp>
    </p:spTree>
    <p:extLst>
      <p:ext uri="{BB962C8B-B14F-4D97-AF65-F5344CB8AC3E}">
        <p14:creationId xmlns:p14="http://schemas.microsoft.com/office/powerpoint/2010/main" val="60698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ight Triangle 615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6DD90-02C8-625F-F4AB-7EE82F9BCFF5}"/>
              </a:ext>
            </a:extLst>
          </p:cNvPr>
          <p:cNvSpPr>
            <a:spLocks noGrp="1"/>
          </p:cNvSpPr>
          <p:nvPr>
            <p:ph type="title"/>
          </p:nvPr>
        </p:nvSpPr>
        <p:spPr>
          <a:xfrm>
            <a:off x="1289305" y="3415754"/>
            <a:ext cx="9471956" cy="1137111"/>
          </a:xfrm>
        </p:spPr>
        <p:txBody>
          <a:bodyPr>
            <a:normAutofit/>
          </a:bodyPr>
          <a:lstStyle/>
          <a:p>
            <a:r>
              <a:rPr lang="en-US" sz="3000" b="0" i="0">
                <a:effectLst/>
                <a:latin typeface="CiscoSans"/>
              </a:rPr>
              <a:t>Catalyst 2960G-24TC-L and Catalyst 2960G-48TC-L Switches</a:t>
            </a:r>
            <a:br>
              <a:rPr lang="en-US" sz="3000" b="0" i="0">
                <a:effectLst/>
                <a:latin typeface="CiscoSans"/>
              </a:rPr>
            </a:br>
            <a:endParaRPr lang="en-VN" sz="3000"/>
          </a:p>
        </p:txBody>
      </p:sp>
      <p:pic>
        <p:nvPicPr>
          <p:cNvPr id="6146" name="Picture 2">
            <a:extLst>
              <a:ext uri="{FF2B5EF4-FFF2-40B4-BE49-F238E27FC236}">
                <a16:creationId xmlns:a16="http://schemas.microsoft.com/office/drawing/2014/main" id="{FD0C0A18-74C1-D41F-39A0-EB66E4E7D9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9304" y="1465253"/>
            <a:ext cx="7745969" cy="1482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9CB661BB-7D74-9EE3-1834-5C37FC55D795}"/>
              </a:ext>
            </a:extLst>
          </p:cNvPr>
          <p:cNvGraphicFramePr>
            <a:graphicFrameLocks noGrp="1"/>
          </p:cNvGraphicFramePr>
          <p:nvPr>
            <p:ph idx="1"/>
            <p:extLst>
              <p:ext uri="{D42A27DB-BD31-4B8C-83A1-F6EECF244321}">
                <p14:modId xmlns:p14="http://schemas.microsoft.com/office/powerpoint/2010/main" val="1303128192"/>
              </p:ext>
            </p:extLst>
          </p:nvPr>
        </p:nvGraphicFramePr>
        <p:xfrm>
          <a:off x="894088" y="4203827"/>
          <a:ext cx="7746999" cy="257218"/>
        </p:xfrm>
        <a:graphic>
          <a:graphicData uri="http://schemas.openxmlformats.org/drawingml/2006/table">
            <a:tbl>
              <a:tblPr/>
              <a:tblGrid>
                <a:gridCol w="2582333">
                  <a:extLst>
                    <a:ext uri="{9D8B030D-6E8A-4147-A177-3AD203B41FA5}">
                      <a16:colId xmlns:a16="http://schemas.microsoft.com/office/drawing/2014/main" val="431011501"/>
                    </a:ext>
                  </a:extLst>
                </a:gridCol>
                <a:gridCol w="2582333">
                  <a:extLst>
                    <a:ext uri="{9D8B030D-6E8A-4147-A177-3AD203B41FA5}">
                      <a16:colId xmlns:a16="http://schemas.microsoft.com/office/drawing/2014/main" val="1046641827"/>
                    </a:ext>
                  </a:extLst>
                </a:gridCol>
                <a:gridCol w="2582333">
                  <a:extLst>
                    <a:ext uri="{9D8B030D-6E8A-4147-A177-3AD203B41FA5}">
                      <a16:colId xmlns:a16="http://schemas.microsoft.com/office/drawing/2014/main" val="420652694"/>
                    </a:ext>
                  </a:extLst>
                </a:gridCol>
              </a:tblGrid>
              <a:tr h="254374">
                <a:tc>
                  <a:txBody>
                    <a:bodyPr/>
                    <a:lstStyle/>
                    <a:p>
                      <a:pPr algn="l" fontAlgn="base"/>
                      <a:r>
                        <a:rPr lang="en-US" sz="1400" b="0">
                          <a:solidFill>
                            <a:srgbClr val="58585B"/>
                          </a:solidFill>
                          <a:effectLst/>
                          <a:latin typeface="inherit"/>
                        </a:rPr>
                        <a:t>0/100/1000 ports</a:t>
                      </a:r>
                    </a:p>
                  </a:txBody>
                  <a:tcPr marL="36548" marR="36548" marT="21929" marB="21929">
                    <a:lnL w="9525" cap="flat" cmpd="sng" algn="ctr">
                      <a:solidFill>
                        <a:srgbClr val="C6C7CA"/>
                      </a:solidFill>
                      <a:prstDash val="solid"/>
                      <a:round/>
                      <a:headEnd type="none" w="med" len="med"/>
                      <a:tailEnd type="none" w="med" len="med"/>
                    </a:lnL>
                    <a:lnR w="9525" cap="flat" cmpd="sng" algn="ctr">
                      <a:solidFill>
                        <a:srgbClr val="C6C7CA"/>
                      </a:solidFill>
                      <a:prstDash val="solid"/>
                      <a:round/>
                      <a:headEnd type="none" w="med" len="med"/>
                      <a:tailEnd type="none" w="med" len="med"/>
                    </a:lnR>
                    <a:lnT w="9525" cap="flat" cmpd="sng" algn="ctr">
                      <a:solidFill>
                        <a:srgbClr val="C6C7CA"/>
                      </a:solidFill>
                      <a:prstDash val="solid"/>
                      <a:round/>
                      <a:headEnd type="none" w="med" len="med"/>
                      <a:tailEnd type="none" w="med" len="med"/>
                    </a:lnT>
                    <a:lnB w="9525" cap="flat" cmpd="sng" algn="ctr">
                      <a:solidFill>
                        <a:srgbClr val="C6C7CA"/>
                      </a:solidFill>
                      <a:prstDash val="solid"/>
                      <a:round/>
                      <a:headEnd type="none" w="med" len="med"/>
                      <a:tailEnd type="none" w="med" len="med"/>
                    </a:lnB>
                    <a:solidFill>
                      <a:srgbClr val="FFFFFF"/>
                    </a:solidFill>
                  </a:tcPr>
                </a:tc>
                <a:tc>
                  <a:txBody>
                    <a:bodyPr/>
                    <a:lstStyle/>
                    <a:p>
                      <a:pPr algn="l" fontAlgn="t"/>
                      <a:r>
                        <a:rPr lang="en-VN" sz="1400">
                          <a:effectLst/>
                        </a:rPr>
                        <a:t>2</a:t>
                      </a:r>
                    </a:p>
                  </a:txBody>
                  <a:tcPr marL="36548" marR="36548" marT="21929" marB="21929">
                    <a:lnL w="9525" cap="flat" cmpd="sng" algn="ctr">
                      <a:solidFill>
                        <a:srgbClr val="C6C7CA"/>
                      </a:solidFill>
                      <a:prstDash val="solid"/>
                      <a:round/>
                      <a:headEnd type="none" w="med" len="med"/>
                      <a:tailEnd type="none" w="med" len="med"/>
                    </a:lnL>
                    <a:lnR w="9525" cap="flat" cmpd="sng" algn="ctr">
                      <a:solidFill>
                        <a:srgbClr val="C6C7CA"/>
                      </a:solidFill>
                      <a:prstDash val="solid"/>
                      <a:round/>
                      <a:headEnd type="none" w="med" len="med"/>
                      <a:tailEnd type="none" w="med" len="med"/>
                    </a:lnR>
                    <a:lnT w="9525" cap="flat" cmpd="sng" algn="ctr">
                      <a:solidFill>
                        <a:srgbClr val="C6C7CA"/>
                      </a:solidFill>
                      <a:prstDash val="solid"/>
                      <a:round/>
                      <a:headEnd type="none" w="med" len="med"/>
                      <a:tailEnd type="none" w="med" len="med"/>
                    </a:lnT>
                    <a:lnB w="9525" cap="flat" cmpd="sng" algn="ctr">
                      <a:solidFill>
                        <a:srgbClr val="C6C7CA"/>
                      </a:solidFill>
                      <a:prstDash val="solid"/>
                      <a:round/>
                      <a:headEnd type="none" w="med" len="med"/>
                      <a:tailEnd type="none" w="med" len="med"/>
                    </a:lnB>
                    <a:solidFill>
                      <a:srgbClr val="FFFFFF"/>
                    </a:solidFill>
                  </a:tcPr>
                </a:tc>
                <a:tc>
                  <a:txBody>
                    <a:bodyPr/>
                    <a:lstStyle/>
                    <a:p>
                      <a:pPr algn="l" fontAlgn="base"/>
                      <a:r>
                        <a:rPr lang="en-US" sz="1400" b="0" dirty="0">
                          <a:solidFill>
                            <a:srgbClr val="58585B"/>
                          </a:solidFill>
                          <a:effectLst/>
                          <a:latin typeface="inherit"/>
                        </a:rPr>
                        <a:t>Dual-purpose ports</a:t>
                      </a:r>
                    </a:p>
                  </a:txBody>
                  <a:tcPr marL="36548" marR="36548" marT="21929" marB="21929">
                    <a:lnL w="9525" cap="flat" cmpd="sng" algn="ctr">
                      <a:solidFill>
                        <a:srgbClr val="C6C7CA"/>
                      </a:solidFill>
                      <a:prstDash val="solid"/>
                      <a:round/>
                      <a:headEnd type="none" w="med" len="med"/>
                      <a:tailEnd type="none" w="med" len="med"/>
                    </a:lnL>
                    <a:lnR w="9525" cap="flat" cmpd="sng" algn="ctr">
                      <a:solidFill>
                        <a:srgbClr val="C6C7CA"/>
                      </a:solidFill>
                      <a:prstDash val="solid"/>
                      <a:round/>
                      <a:headEnd type="none" w="med" len="med"/>
                      <a:tailEnd type="none" w="med" len="med"/>
                    </a:lnR>
                    <a:lnT w="9525" cap="flat" cmpd="sng" algn="ctr">
                      <a:solidFill>
                        <a:srgbClr val="C6C7CA"/>
                      </a:solidFill>
                      <a:prstDash val="solid"/>
                      <a:round/>
                      <a:headEnd type="none" w="med" len="med"/>
                      <a:tailEnd type="none" w="med" len="med"/>
                    </a:lnT>
                    <a:lnB w="9525" cap="flat" cmpd="sng" algn="ctr">
                      <a:solidFill>
                        <a:srgbClr val="C6C7CA"/>
                      </a:solidFill>
                      <a:prstDash val="solid"/>
                      <a:round/>
                      <a:headEnd type="none" w="med" len="med"/>
                      <a:tailEnd type="none" w="med" len="med"/>
                    </a:lnB>
                    <a:solidFill>
                      <a:srgbClr val="FFFFFF"/>
                    </a:solidFill>
                  </a:tcPr>
                </a:tc>
                <a:extLst>
                  <a:ext uri="{0D108BD9-81ED-4DB2-BD59-A6C34878D82A}">
                    <a16:rowId xmlns:a16="http://schemas.microsoft.com/office/drawing/2014/main" val="169013687"/>
                  </a:ext>
                </a:extLst>
              </a:tr>
            </a:tbl>
          </a:graphicData>
        </a:graphic>
      </p:graphicFrame>
      <p:sp>
        <p:nvSpPr>
          <p:cNvPr id="9" name="TextBox 8">
            <a:extLst>
              <a:ext uri="{FF2B5EF4-FFF2-40B4-BE49-F238E27FC236}">
                <a16:creationId xmlns:a16="http://schemas.microsoft.com/office/drawing/2014/main" id="{527E33A9-12F3-F756-2934-25ED91676786}"/>
              </a:ext>
            </a:extLst>
          </p:cNvPr>
          <p:cNvSpPr txBox="1"/>
          <p:nvPr/>
        </p:nvSpPr>
        <p:spPr>
          <a:xfrm>
            <a:off x="894088" y="4936067"/>
            <a:ext cx="8288012" cy="646331"/>
          </a:xfrm>
          <a:prstGeom prst="rect">
            <a:avLst/>
          </a:prstGeom>
          <a:noFill/>
        </p:spPr>
        <p:txBody>
          <a:bodyPr wrap="square">
            <a:spAutoFit/>
          </a:bodyPr>
          <a:lstStyle/>
          <a:p>
            <a:r>
              <a:rPr lang="en-VN" dirty="0"/>
              <a:t>https://www.cisco.com/c/en/us/td/docs/switches/lan/catalyst2960/hardware/installation/guide/2960_hg/higover.html</a:t>
            </a:r>
          </a:p>
        </p:txBody>
      </p:sp>
    </p:spTree>
    <p:extLst>
      <p:ext uri="{BB962C8B-B14F-4D97-AF65-F5344CB8AC3E}">
        <p14:creationId xmlns:p14="http://schemas.microsoft.com/office/powerpoint/2010/main" val="1494674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19E7C70-91D9-F0A7-79A4-707A3C74AF1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Catalyst 3560 Switch </a:t>
            </a:r>
          </a:p>
        </p:txBody>
      </p:sp>
      <p:pic>
        <p:nvPicPr>
          <p:cNvPr id="5" name="Content Placeholder 4" descr="A picture containing text, screenshot, font, number&#10;&#10;Description automatically generated">
            <a:extLst>
              <a:ext uri="{FF2B5EF4-FFF2-40B4-BE49-F238E27FC236}">
                <a16:creationId xmlns:a16="http://schemas.microsoft.com/office/drawing/2014/main" id="{1FBF9B86-0D4F-3F0B-6884-F7D092044AA8}"/>
              </a:ext>
            </a:extLst>
          </p:cNvPr>
          <p:cNvPicPr>
            <a:picLocks noGrp="1" noChangeAspect="1"/>
          </p:cNvPicPr>
          <p:nvPr>
            <p:ph idx="1"/>
          </p:nvPr>
        </p:nvPicPr>
        <p:blipFill>
          <a:blip r:embed="rId2"/>
          <a:stretch>
            <a:fillRect/>
          </a:stretch>
        </p:blipFill>
        <p:spPr>
          <a:xfrm>
            <a:off x="4038604" y="317105"/>
            <a:ext cx="8148164" cy="6151864"/>
          </a:xfrm>
          <a:prstGeom prst="rect">
            <a:avLst/>
          </a:prstGeom>
        </p:spPr>
      </p:pic>
    </p:spTree>
    <p:extLst>
      <p:ext uri="{BB962C8B-B14F-4D97-AF65-F5344CB8AC3E}">
        <p14:creationId xmlns:p14="http://schemas.microsoft.com/office/powerpoint/2010/main" val="2209230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144569DF-9710-F4BF-8DFB-7ECCF5451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492125"/>
            <a:ext cx="6415088" cy="1679575"/>
          </a:xfrm>
          <a:prstGeom prst="rect">
            <a:avLst/>
          </a:prstGeom>
          <a:extLst>
            <a:ext uri="{909E8E84-426E-40DD-AFC4-6F175D3DCCD1}">
              <a14:hiddenFill xmlns:a14="http://schemas.microsoft.com/office/drawing/2010/main">
                <a:solidFill>
                  <a:srgbClr val="FFFFFF"/>
                </a:solidFill>
              </a14:hiddenFill>
            </a:ext>
          </a:extLst>
        </p:spPr>
      </p:pic>
      <p:pic>
        <p:nvPicPr>
          <p:cNvPr id="5" name="Content Placeholder 4" descr="A close-up of a switch panel&#10;&#10;Description automatically generated with medium confidence">
            <a:extLst>
              <a:ext uri="{FF2B5EF4-FFF2-40B4-BE49-F238E27FC236}">
                <a16:creationId xmlns:a16="http://schemas.microsoft.com/office/drawing/2014/main" id="{BB0F7E01-4E03-9A2C-F7DD-9C7515734D86}"/>
              </a:ext>
            </a:extLst>
          </p:cNvPr>
          <p:cNvPicPr>
            <a:picLocks noGrp="1" noChangeAspect="1"/>
          </p:cNvPicPr>
          <p:nvPr>
            <p:ph idx="1"/>
          </p:nvPr>
        </p:nvPicPr>
        <p:blipFill>
          <a:blip r:embed="rId3"/>
          <a:stretch>
            <a:fillRect/>
          </a:stretch>
        </p:blipFill>
        <p:spPr>
          <a:xfrm>
            <a:off x="4764128" y="1941512"/>
            <a:ext cx="7283256" cy="4687887"/>
          </a:xfrm>
          <a:prstGeom prst="rect">
            <a:avLst/>
          </a:prstGeom>
        </p:spPr>
      </p:pic>
      <p:sp>
        <p:nvSpPr>
          <p:cNvPr id="2" name="Title 1">
            <a:extLst>
              <a:ext uri="{FF2B5EF4-FFF2-40B4-BE49-F238E27FC236}">
                <a16:creationId xmlns:a16="http://schemas.microsoft.com/office/drawing/2014/main" id="{CBF848E8-5C32-880E-7FF0-B66F82700CB5}"/>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3560-G Gigabit Ethernet Switch</a:t>
            </a:r>
          </a:p>
        </p:txBody>
      </p:sp>
    </p:spTree>
    <p:extLst>
      <p:ext uri="{BB962C8B-B14F-4D97-AF65-F5344CB8AC3E}">
        <p14:creationId xmlns:p14="http://schemas.microsoft.com/office/powerpoint/2010/main" val="3496564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9A586-A6DD-C461-06C5-73F1965137D9}"/>
              </a:ext>
            </a:extLst>
          </p:cNvPr>
          <p:cNvSpPr>
            <a:spLocks noGrp="1"/>
          </p:cNvSpPr>
          <p:nvPr>
            <p:ph type="title"/>
          </p:nvPr>
        </p:nvSpPr>
        <p:spPr>
          <a:xfrm>
            <a:off x="630936" y="502920"/>
            <a:ext cx="3419856" cy="1463040"/>
          </a:xfrm>
        </p:spPr>
        <p:txBody>
          <a:bodyPr anchor="ctr">
            <a:normAutofit/>
          </a:bodyPr>
          <a:lstStyle/>
          <a:p>
            <a:pPr fontAlgn="base"/>
            <a:r>
              <a:rPr lang="en-US" sz="3000" b="1" i="0">
                <a:effectLst/>
                <a:latin typeface="CiscoSans"/>
              </a:rPr>
              <a:t>Install Cisco Configuration Professional</a:t>
            </a:r>
            <a:endParaRPr lang="en-VN" sz="30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974103-11C6-68DA-F3B3-FF51A7D3C7F6}"/>
              </a:ext>
            </a:extLst>
          </p:cNvPr>
          <p:cNvSpPr>
            <a:spLocks noGrp="1"/>
          </p:cNvSpPr>
          <p:nvPr>
            <p:ph idx="1"/>
          </p:nvPr>
        </p:nvSpPr>
        <p:spPr>
          <a:xfrm>
            <a:off x="4654295" y="502920"/>
            <a:ext cx="6894576" cy="1463040"/>
          </a:xfrm>
        </p:spPr>
        <p:txBody>
          <a:bodyPr anchor="ctr">
            <a:normAutofit/>
          </a:bodyPr>
          <a:lstStyle/>
          <a:p>
            <a:r>
              <a:rPr lang="en-US" sz="2000" b="0" i="0">
                <a:effectLst/>
                <a:latin typeface="CiscoSans"/>
              </a:rPr>
              <a:t>Now you can manage all your Cisco Catalyst IOS switches using a web-based user interface. The Configuration Professional gives you a single solution for monitoring and optimizing your devices, plus contextual support. Automate your operations and easily troubleshoot your switching networks</a:t>
            </a:r>
            <a:endParaRPr lang="en-VN" sz="2000"/>
          </a:p>
        </p:txBody>
      </p:sp>
      <p:pic>
        <p:nvPicPr>
          <p:cNvPr id="5" name="Picture 4" descr="A screenshot of a computer&#10;&#10;Description automatically generated with medium confidence">
            <a:extLst>
              <a:ext uri="{FF2B5EF4-FFF2-40B4-BE49-F238E27FC236}">
                <a16:creationId xmlns:a16="http://schemas.microsoft.com/office/drawing/2014/main" id="{161F155F-A039-FAED-3401-056B69BF902F}"/>
              </a:ext>
            </a:extLst>
          </p:cNvPr>
          <p:cNvPicPr>
            <a:picLocks noChangeAspect="1"/>
          </p:cNvPicPr>
          <p:nvPr/>
        </p:nvPicPr>
        <p:blipFill>
          <a:blip r:embed="rId2"/>
          <a:stretch>
            <a:fillRect/>
          </a:stretch>
        </p:blipFill>
        <p:spPr>
          <a:xfrm>
            <a:off x="1809521" y="2290936"/>
            <a:ext cx="8560765" cy="3959352"/>
          </a:xfrm>
          <a:prstGeom prst="rect">
            <a:avLst/>
          </a:prstGeom>
        </p:spPr>
      </p:pic>
      <p:sp>
        <p:nvSpPr>
          <p:cNvPr id="7" name="TextBox 6">
            <a:extLst>
              <a:ext uri="{FF2B5EF4-FFF2-40B4-BE49-F238E27FC236}">
                <a16:creationId xmlns:a16="http://schemas.microsoft.com/office/drawing/2014/main" id="{0F176A74-40E7-DD8A-A985-6AE6A304A9D5}"/>
              </a:ext>
            </a:extLst>
          </p:cNvPr>
          <p:cNvSpPr txBox="1"/>
          <p:nvPr/>
        </p:nvSpPr>
        <p:spPr>
          <a:xfrm>
            <a:off x="1529333" y="6344878"/>
            <a:ext cx="9543288" cy="369332"/>
          </a:xfrm>
          <a:prstGeom prst="rect">
            <a:avLst/>
          </a:prstGeom>
          <a:noFill/>
        </p:spPr>
        <p:txBody>
          <a:bodyPr wrap="square">
            <a:spAutoFit/>
          </a:bodyPr>
          <a:lstStyle/>
          <a:p>
            <a:r>
              <a:rPr lang="en-VN" dirty="0"/>
              <a:t>https://software.cisco.com/download/home/286310742/type/286310882/os/ALL/release/01.08.03</a:t>
            </a:r>
          </a:p>
        </p:txBody>
      </p:sp>
    </p:spTree>
    <p:extLst>
      <p:ext uri="{BB962C8B-B14F-4D97-AF65-F5344CB8AC3E}">
        <p14:creationId xmlns:p14="http://schemas.microsoft.com/office/powerpoint/2010/main" val="1769339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7BB1-B281-EBD6-92F1-146EC6522B1A}"/>
              </a:ext>
            </a:extLst>
          </p:cNvPr>
          <p:cNvSpPr>
            <a:spLocks noGrp="1"/>
          </p:cNvSpPr>
          <p:nvPr>
            <p:ph type="ctrTitle"/>
          </p:nvPr>
        </p:nvSpPr>
        <p:spPr/>
        <p:txBody>
          <a:bodyPr/>
          <a:lstStyle/>
          <a:p>
            <a:r>
              <a:rPr lang="en-US" dirty="0"/>
              <a:t>C</a:t>
            </a:r>
            <a:r>
              <a:rPr lang="en-VN" dirty="0"/>
              <a:t>isco Network Device</a:t>
            </a:r>
          </a:p>
        </p:txBody>
      </p:sp>
      <p:sp>
        <p:nvSpPr>
          <p:cNvPr id="3" name="Subtitle 2">
            <a:extLst>
              <a:ext uri="{FF2B5EF4-FFF2-40B4-BE49-F238E27FC236}">
                <a16:creationId xmlns:a16="http://schemas.microsoft.com/office/drawing/2014/main" id="{3DE568CC-5F6C-E363-D476-F8BC9F42963A}"/>
              </a:ext>
            </a:extLst>
          </p:cNvPr>
          <p:cNvSpPr>
            <a:spLocks noGrp="1"/>
          </p:cNvSpPr>
          <p:nvPr>
            <p:ph type="subTitle" idx="1"/>
          </p:nvPr>
        </p:nvSpPr>
        <p:spPr/>
        <p:txBody>
          <a:bodyPr/>
          <a:lstStyle/>
          <a:p>
            <a:r>
              <a:rPr lang="en-VN" dirty="0"/>
              <a:t>Ths. Nguyễn Quốc Sử</a:t>
            </a:r>
          </a:p>
        </p:txBody>
      </p:sp>
    </p:spTree>
    <p:extLst>
      <p:ext uri="{BB962C8B-B14F-4D97-AF65-F5344CB8AC3E}">
        <p14:creationId xmlns:p14="http://schemas.microsoft.com/office/powerpoint/2010/main" val="170379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4F68-62A6-78A0-3AE9-C10FDA69E00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FAF0C931-67B3-21B3-235E-63D44425CF04}"/>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1056170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DB5594-8CC8-E92B-E660-4FC9AD4EBB21}"/>
              </a:ext>
            </a:extLst>
          </p:cNvPr>
          <p:cNvSpPr>
            <a:spLocks noGrp="1"/>
          </p:cNvSpPr>
          <p:nvPr>
            <p:ph type="ctrTitle"/>
          </p:nvPr>
        </p:nvSpPr>
        <p:spPr>
          <a:xfrm>
            <a:off x="699713" y="248038"/>
            <a:ext cx="7063721" cy="1159200"/>
          </a:xfrm>
        </p:spPr>
        <p:txBody>
          <a:bodyPr anchor="ctr">
            <a:normAutofit/>
          </a:bodyPr>
          <a:lstStyle/>
          <a:p>
            <a:pPr algn="l"/>
            <a:r>
              <a:rPr lang="en-VN" sz="4000">
                <a:solidFill>
                  <a:srgbClr val="FFFFFF"/>
                </a:solidFill>
              </a:rPr>
              <a:t>HPE</a:t>
            </a:r>
          </a:p>
        </p:txBody>
      </p:sp>
      <p:sp>
        <p:nvSpPr>
          <p:cNvPr id="5" name="Subtitle 4">
            <a:extLst>
              <a:ext uri="{FF2B5EF4-FFF2-40B4-BE49-F238E27FC236}">
                <a16:creationId xmlns:a16="http://schemas.microsoft.com/office/drawing/2014/main" id="{771F73F6-DEBB-C6F1-1734-EC94C315F74C}"/>
              </a:ext>
            </a:extLst>
          </p:cNvPr>
          <p:cNvSpPr>
            <a:spLocks noGrp="1"/>
          </p:cNvSpPr>
          <p:nvPr>
            <p:ph type="subTitle" idx="1"/>
          </p:nvPr>
        </p:nvSpPr>
        <p:spPr>
          <a:xfrm>
            <a:off x="8572499" y="390832"/>
            <a:ext cx="3233585" cy="873612"/>
          </a:xfrm>
        </p:spPr>
        <p:txBody>
          <a:bodyPr anchor="ctr">
            <a:normAutofit/>
          </a:bodyPr>
          <a:lstStyle/>
          <a:p>
            <a:pPr algn="l"/>
            <a:endParaRPr lang="en-VN" sz="2000">
              <a:solidFill>
                <a:srgbClr val="FFFFFF"/>
              </a:solidFill>
            </a:endParaRPr>
          </a:p>
        </p:txBody>
      </p:sp>
      <p:pic>
        <p:nvPicPr>
          <p:cNvPr id="7" name="Picture 6" descr="A screenshot of a computer&#10;&#10;Description automatically generated with low confidence">
            <a:extLst>
              <a:ext uri="{FF2B5EF4-FFF2-40B4-BE49-F238E27FC236}">
                <a16:creationId xmlns:a16="http://schemas.microsoft.com/office/drawing/2014/main" id="{043CC166-C544-5C52-1623-B95EC8FEB28F}"/>
              </a:ext>
            </a:extLst>
          </p:cNvPr>
          <p:cNvPicPr>
            <a:picLocks noChangeAspect="1"/>
          </p:cNvPicPr>
          <p:nvPr/>
        </p:nvPicPr>
        <p:blipFill>
          <a:blip r:embed="rId2"/>
          <a:stretch>
            <a:fillRect/>
          </a:stretch>
        </p:blipFill>
        <p:spPr>
          <a:xfrm>
            <a:off x="-1" y="1574310"/>
            <a:ext cx="12146413" cy="5283690"/>
          </a:xfrm>
          <a:prstGeom prst="rect">
            <a:avLst/>
          </a:prstGeom>
        </p:spPr>
      </p:pic>
    </p:spTree>
    <p:extLst>
      <p:ext uri="{BB962C8B-B14F-4D97-AF65-F5344CB8AC3E}">
        <p14:creationId xmlns:p14="http://schemas.microsoft.com/office/powerpoint/2010/main" val="34988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AB28A-367F-2321-C490-B0625DEBFA1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HPE</a:t>
            </a:r>
          </a:p>
        </p:txBody>
      </p:sp>
      <p:pic>
        <p:nvPicPr>
          <p:cNvPr id="5" name="Content Placeholder 4" descr="A picture containing text, screenshot, design&#10;&#10;Description automatically generated">
            <a:extLst>
              <a:ext uri="{FF2B5EF4-FFF2-40B4-BE49-F238E27FC236}">
                <a16:creationId xmlns:a16="http://schemas.microsoft.com/office/drawing/2014/main" id="{98BB8179-EAD1-FB2E-6014-17DCBF8F1C5B}"/>
              </a:ext>
            </a:extLst>
          </p:cNvPr>
          <p:cNvPicPr>
            <a:picLocks noGrp="1" noChangeAspect="1"/>
          </p:cNvPicPr>
          <p:nvPr>
            <p:ph idx="1"/>
          </p:nvPr>
        </p:nvPicPr>
        <p:blipFill>
          <a:blip r:embed="rId2"/>
          <a:stretch>
            <a:fillRect/>
          </a:stretch>
        </p:blipFill>
        <p:spPr>
          <a:xfrm>
            <a:off x="-1" y="1574310"/>
            <a:ext cx="12134105" cy="5035652"/>
          </a:xfrm>
          <a:prstGeom prst="rect">
            <a:avLst/>
          </a:prstGeom>
        </p:spPr>
      </p:pic>
    </p:spTree>
    <p:extLst>
      <p:ext uri="{BB962C8B-B14F-4D97-AF65-F5344CB8AC3E}">
        <p14:creationId xmlns:p14="http://schemas.microsoft.com/office/powerpoint/2010/main" val="1839819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9" name="Group 820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8210" name="Rectangle 820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1" name="Rectangle 820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12" name="Rectangle 820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D20AD6-D86C-1CD3-09E8-DB5027264BA6}"/>
              </a:ext>
            </a:extLst>
          </p:cNvPr>
          <p:cNvSpPr>
            <a:spLocks noGrp="1"/>
          </p:cNvSpPr>
          <p:nvPr>
            <p:ph type="title"/>
          </p:nvPr>
        </p:nvSpPr>
        <p:spPr>
          <a:xfrm>
            <a:off x="1371598" y="319314"/>
            <a:ext cx="9477377" cy="1030515"/>
          </a:xfrm>
        </p:spPr>
        <p:txBody>
          <a:bodyPr anchor="ctr">
            <a:normAutofit/>
          </a:bodyPr>
          <a:lstStyle/>
          <a:p>
            <a:r>
              <a:rPr lang="en-US" sz="4000" b="1">
                <a:solidFill>
                  <a:srgbClr val="FFFFFF"/>
                </a:solidFill>
                <a:effectLst/>
              </a:rPr>
              <a:t>HPE FlexNetwork MSR3000 Router Series</a:t>
            </a:r>
            <a:endParaRPr lang="en-VN" sz="4000">
              <a:solidFill>
                <a:srgbClr val="FFFFFF"/>
              </a:solidFill>
            </a:endParaRPr>
          </a:p>
        </p:txBody>
      </p:sp>
      <p:pic>
        <p:nvPicPr>
          <p:cNvPr id="8194" name="Picture 2" descr="HPE FlexNetwork MSR3620-DP Router">
            <a:extLst>
              <a:ext uri="{FF2B5EF4-FFF2-40B4-BE49-F238E27FC236}">
                <a16:creationId xmlns:a16="http://schemas.microsoft.com/office/drawing/2014/main" id="{D1BFDE10-A198-584A-404E-B6E49A06DE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417" b="29183"/>
          <a:stretch/>
        </p:blipFill>
        <p:spPr bwMode="auto">
          <a:xfrm>
            <a:off x="153623" y="1669143"/>
            <a:ext cx="5470312" cy="157546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close-up of a computer&#10;&#10;Description automatically generated with medium confidence">
            <a:extLst>
              <a:ext uri="{FF2B5EF4-FFF2-40B4-BE49-F238E27FC236}">
                <a16:creationId xmlns:a16="http://schemas.microsoft.com/office/drawing/2014/main" id="{0BCA9BEA-05A9-CD91-A7B1-1E352D5C72F4}"/>
              </a:ext>
            </a:extLst>
          </p:cNvPr>
          <p:cNvPicPr>
            <a:picLocks noChangeAspect="1"/>
          </p:cNvPicPr>
          <p:nvPr/>
        </p:nvPicPr>
        <p:blipFill>
          <a:blip r:embed="rId3"/>
          <a:stretch>
            <a:fillRect/>
          </a:stretch>
        </p:blipFill>
        <p:spPr>
          <a:xfrm>
            <a:off x="772798" y="3164599"/>
            <a:ext cx="9016475" cy="3291013"/>
          </a:xfrm>
          <a:prstGeom prst="rect">
            <a:avLst/>
          </a:prstGeom>
        </p:spPr>
      </p:pic>
      <p:sp>
        <p:nvSpPr>
          <p:cNvPr id="8198" name="Content Placeholder 8197">
            <a:extLst>
              <a:ext uri="{FF2B5EF4-FFF2-40B4-BE49-F238E27FC236}">
                <a16:creationId xmlns:a16="http://schemas.microsoft.com/office/drawing/2014/main" id="{332E3F2A-024B-3A05-1CBC-493F7A3ED70D}"/>
              </a:ext>
            </a:extLst>
          </p:cNvPr>
          <p:cNvSpPr>
            <a:spLocks noGrp="1"/>
          </p:cNvSpPr>
          <p:nvPr>
            <p:ph idx="1"/>
          </p:nvPr>
        </p:nvSpPr>
        <p:spPr>
          <a:xfrm>
            <a:off x="1371598" y="5070346"/>
            <a:ext cx="9496427" cy="1385266"/>
          </a:xfrm>
        </p:spPr>
        <p:txBody>
          <a:bodyPr>
            <a:normAutofit/>
          </a:bodyPr>
          <a:lstStyle/>
          <a:p>
            <a:endParaRPr lang="en-US" sz="2000"/>
          </a:p>
        </p:txBody>
      </p:sp>
    </p:spTree>
    <p:extLst>
      <p:ext uri="{BB962C8B-B14F-4D97-AF65-F5344CB8AC3E}">
        <p14:creationId xmlns:p14="http://schemas.microsoft.com/office/powerpoint/2010/main" val="176106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4" name="Rectangle 92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lt;strong&gt;Aruba 2540&lt;/strong&gt; 24G 4SFP+ Switch &lt;strong&gt;(JL354A)&lt;/strong&gt;">
            <a:extLst>
              <a:ext uri="{FF2B5EF4-FFF2-40B4-BE49-F238E27FC236}">
                <a16:creationId xmlns:a16="http://schemas.microsoft.com/office/drawing/2014/main" id="{E26701E9-C3BF-9357-C5E2-B025726065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1" t="31301" r="5877" b="42154"/>
          <a:stretch/>
        </p:blipFill>
        <p:spPr bwMode="auto">
          <a:xfrm>
            <a:off x="556532" y="1474787"/>
            <a:ext cx="10904538" cy="1954213"/>
          </a:xfrm>
          <a:prstGeom prst="rect">
            <a:avLst/>
          </a:prstGeom>
          <a:extLst>
            <a:ext uri="{909E8E84-426E-40DD-AFC4-6F175D3DCCD1}">
              <a14:hiddenFill xmlns:a14="http://schemas.microsoft.com/office/drawing/2010/main">
                <a:solidFill>
                  <a:srgbClr val="FFFFFF"/>
                </a:solidFill>
              </a14:hiddenFill>
            </a:ext>
          </a:extLst>
        </p:spPr>
      </p:pic>
      <p:pic>
        <p:nvPicPr>
          <p:cNvPr id="9" name="Picture 8" descr="A screenshot of a computer&#10;&#10;Description automatically generated with medium confidence">
            <a:extLst>
              <a:ext uri="{FF2B5EF4-FFF2-40B4-BE49-F238E27FC236}">
                <a16:creationId xmlns:a16="http://schemas.microsoft.com/office/drawing/2014/main" id="{EC129024-8C6A-4453-B772-EFD2C8C6B66B}"/>
              </a:ext>
            </a:extLst>
          </p:cNvPr>
          <p:cNvPicPr>
            <a:picLocks noChangeAspect="1"/>
          </p:cNvPicPr>
          <p:nvPr/>
        </p:nvPicPr>
        <p:blipFill rotWithShape="1">
          <a:blip r:embed="rId3"/>
          <a:srcRect r="18165"/>
          <a:stretch/>
        </p:blipFill>
        <p:spPr>
          <a:xfrm>
            <a:off x="7784897" y="3389012"/>
            <a:ext cx="3850571" cy="3086101"/>
          </a:xfrm>
          <a:prstGeom prst="rect">
            <a:avLst/>
          </a:prstGeom>
        </p:spPr>
      </p:pic>
      <p:pic>
        <p:nvPicPr>
          <p:cNvPr id="5" name="Content Placeholder 4" descr="A picture containing text, screenshot, font, design&#10;&#10;Description automatically generated">
            <a:extLst>
              <a:ext uri="{FF2B5EF4-FFF2-40B4-BE49-F238E27FC236}">
                <a16:creationId xmlns:a16="http://schemas.microsoft.com/office/drawing/2014/main" id="{45F23504-0FF0-9875-9C1F-FEF9877B9561}"/>
              </a:ext>
            </a:extLst>
          </p:cNvPr>
          <p:cNvPicPr>
            <a:picLocks noGrp="1" noChangeAspect="1"/>
          </p:cNvPicPr>
          <p:nvPr>
            <p:ph idx="1"/>
          </p:nvPr>
        </p:nvPicPr>
        <p:blipFill>
          <a:blip r:embed="rId4"/>
          <a:stretch>
            <a:fillRect/>
          </a:stretch>
        </p:blipFill>
        <p:spPr>
          <a:xfrm>
            <a:off x="-1" y="3428999"/>
            <a:ext cx="6513121" cy="2163763"/>
          </a:xfrm>
        </p:spPr>
      </p:pic>
      <p:pic>
        <p:nvPicPr>
          <p:cNvPr id="7" name="Picture 6" descr="A black and orange logo&#10;&#10;Description automatically generated with low confidence">
            <a:extLst>
              <a:ext uri="{FF2B5EF4-FFF2-40B4-BE49-F238E27FC236}">
                <a16:creationId xmlns:a16="http://schemas.microsoft.com/office/drawing/2014/main" id="{699FC861-447D-B00C-C38D-2DBDD35A67DA}"/>
              </a:ext>
            </a:extLst>
          </p:cNvPr>
          <p:cNvPicPr>
            <a:picLocks noChangeAspect="1"/>
          </p:cNvPicPr>
          <p:nvPr/>
        </p:nvPicPr>
        <p:blipFill>
          <a:blip r:embed="rId5"/>
          <a:stretch>
            <a:fillRect/>
          </a:stretch>
        </p:blipFill>
        <p:spPr>
          <a:xfrm>
            <a:off x="1627911" y="5604927"/>
            <a:ext cx="3680732" cy="1202642"/>
          </a:xfrm>
          <a:prstGeom prst="rect">
            <a:avLst/>
          </a:prstGeom>
        </p:spPr>
      </p:pic>
      <p:sp>
        <p:nvSpPr>
          <p:cNvPr id="2" name="Title 1">
            <a:extLst>
              <a:ext uri="{FF2B5EF4-FFF2-40B4-BE49-F238E27FC236}">
                <a16:creationId xmlns:a16="http://schemas.microsoft.com/office/drawing/2014/main" id="{C711EF31-E259-F079-D815-AF2B020C31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kern="1200">
                <a:solidFill>
                  <a:schemeClr val="bg1"/>
                </a:solidFill>
                <a:effectLst/>
                <a:latin typeface="+mj-lt"/>
                <a:ea typeface="+mj-ea"/>
                <a:cs typeface="+mj-cs"/>
              </a:rPr>
              <a:t>Aruba 2540 Switch Series</a:t>
            </a:r>
            <a:endParaRPr lang="en-US" sz="3200" kern="1200">
              <a:solidFill>
                <a:schemeClr val="bg1"/>
              </a:solidFill>
              <a:latin typeface="+mj-lt"/>
              <a:ea typeface="+mj-ea"/>
              <a:cs typeface="+mj-cs"/>
            </a:endParaRPr>
          </a:p>
        </p:txBody>
      </p:sp>
    </p:spTree>
    <p:extLst>
      <p:ext uri="{BB962C8B-B14F-4D97-AF65-F5344CB8AC3E}">
        <p14:creationId xmlns:p14="http://schemas.microsoft.com/office/powerpoint/2010/main" val="739062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46521-ACAD-CEBA-3347-B163A3B1F12D}"/>
              </a:ext>
            </a:extLst>
          </p:cNvPr>
          <p:cNvSpPr>
            <a:spLocks noGrp="1"/>
          </p:cNvSpPr>
          <p:nvPr>
            <p:ph type="title"/>
          </p:nvPr>
        </p:nvSpPr>
        <p:spPr>
          <a:xfrm>
            <a:off x="630936" y="502920"/>
            <a:ext cx="3419856" cy="1463040"/>
          </a:xfrm>
        </p:spPr>
        <p:txBody>
          <a:bodyPr anchor="ctr">
            <a:normAutofit/>
          </a:bodyPr>
          <a:lstStyle/>
          <a:p>
            <a:r>
              <a:rPr lang="en-US" sz="2600" b="1" i="0">
                <a:effectLst/>
                <a:latin typeface="Verdana" panose="020B0604030504040204" pitchFamily="34" charset="0"/>
              </a:rPr>
              <a:t>HPE VSR1000 Virtual Services Router</a:t>
            </a:r>
            <a:endParaRPr lang="en-VN" sz="26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BA503C-C314-46B1-8E2A-A2E074E78EEA}"/>
              </a:ext>
            </a:extLst>
          </p:cNvPr>
          <p:cNvSpPr>
            <a:spLocks noGrp="1"/>
          </p:cNvSpPr>
          <p:nvPr>
            <p:ph idx="1"/>
          </p:nvPr>
        </p:nvSpPr>
        <p:spPr>
          <a:xfrm>
            <a:off x="4654295" y="502920"/>
            <a:ext cx="6894576" cy="1463040"/>
          </a:xfrm>
        </p:spPr>
        <p:txBody>
          <a:bodyPr anchor="ctr">
            <a:normAutofit/>
          </a:bodyPr>
          <a:lstStyle/>
          <a:p>
            <a:r>
              <a:rPr lang="en-US" sz="1000" b="1" i="0">
                <a:effectLst/>
                <a:latin typeface="Verdana" panose="020B0604030504040204" pitchFamily="34" charset="0"/>
              </a:rPr>
              <a:t>The HPE VSR1000 Virtual Services Router consists of virtualized applications that provide functionality that is similar to physical routers. The VSR1000 series enables significant operational savings as a result of its agility and ease of deployment. Like other virtual applications, the routers run in a virtual machine on an industry-standard x86-based server. Resources on the VSR1000 series can be dynamically allocated and upgraded on demand as performance requirements grow. The VSR1000 series is available in 1, 4, and 8 virtual CPU versions that have no expiration date. Robust routing is provided between networked devices using a number of popular routing protocols.</a:t>
            </a:r>
            <a:endParaRPr lang="en-VN" sz="1000"/>
          </a:p>
        </p:txBody>
      </p:sp>
      <p:pic>
        <p:nvPicPr>
          <p:cNvPr id="5" name="Picture 4" descr="A screenshot of a document&#10;&#10;Description automatically generated with low confidence">
            <a:extLst>
              <a:ext uri="{FF2B5EF4-FFF2-40B4-BE49-F238E27FC236}">
                <a16:creationId xmlns:a16="http://schemas.microsoft.com/office/drawing/2014/main" id="{EC8FDA98-1AE0-BD93-88BA-2CAAC2001BEA}"/>
              </a:ext>
            </a:extLst>
          </p:cNvPr>
          <p:cNvPicPr>
            <a:picLocks noChangeAspect="1"/>
          </p:cNvPicPr>
          <p:nvPr/>
        </p:nvPicPr>
        <p:blipFill>
          <a:blip r:embed="rId3"/>
          <a:stretch>
            <a:fillRect/>
          </a:stretch>
        </p:blipFill>
        <p:spPr>
          <a:xfrm>
            <a:off x="4636006" y="1965960"/>
            <a:ext cx="7153659" cy="4757183"/>
          </a:xfrm>
          <a:prstGeom prst="rect">
            <a:avLst/>
          </a:prstGeom>
        </p:spPr>
      </p:pic>
    </p:spTree>
    <p:extLst>
      <p:ext uri="{BB962C8B-B14F-4D97-AF65-F5344CB8AC3E}">
        <p14:creationId xmlns:p14="http://schemas.microsoft.com/office/powerpoint/2010/main" val="4150397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98271-5B0B-521C-2611-69A13F8D398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kern="1200">
                <a:solidFill>
                  <a:schemeClr val="bg1"/>
                </a:solidFill>
                <a:effectLst/>
                <a:latin typeface="+mj-lt"/>
                <a:ea typeface="+mj-ea"/>
                <a:cs typeface="+mj-cs"/>
              </a:rPr>
              <a:t>HP VSR1001 Comware 7 Virtual Services Router E-LTU</a:t>
            </a:r>
            <a:endParaRPr lang="en-US" sz="3200" kern="1200">
              <a:solidFill>
                <a:schemeClr val="bg1"/>
              </a:solidFill>
              <a:latin typeface="+mj-lt"/>
              <a:ea typeface="+mj-ea"/>
              <a:cs typeface="+mj-cs"/>
            </a:endParaRPr>
          </a:p>
        </p:txBody>
      </p:sp>
      <p:pic>
        <p:nvPicPr>
          <p:cNvPr id="5" name="Content Placeholder 4" descr="A picture containing text, screenshot, font, line&#10;&#10;Description automatically generated">
            <a:extLst>
              <a:ext uri="{FF2B5EF4-FFF2-40B4-BE49-F238E27FC236}">
                <a16:creationId xmlns:a16="http://schemas.microsoft.com/office/drawing/2014/main" id="{72A17015-214A-3868-4C8C-257B6B0C4171}"/>
              </a:ext>
            </a:extLst>
          </p:cNvPr>
          <p:cNvPicPr>
            <a:picLocks noGrp="1" noChangeAspect="1"/>
          </p:cNvPicPr>
          <p:nvPr>
            <p:ph idx="1"/>
          </p:nvPr>
        </p:nvPicPr>
        <p:blipFill>
          <a:blip r:embed="rId2"/>
          <a:stretch>
            <a:fillRect/>
          </a:stretch>
        </p:blipFill>
        <p:spPr>
          <a:xfrm>
            <a:off x="-1" y="1547876"/>
            <a:ext cx="12078623" cy="4167123"/>
          </a:xfrm>
          <a:prstGeom prst="rect">
            <a:avLst/>
          </a:prstGeom>
        </p:spPr>
      </p:pic>
    </p:spTree>
    <p:extLst>
      <p:ext uri="{BB962C8B-B14F-4D97-AF65-F5344CB8AC3E}">
        <p14:creationId xmlns:p14="http://schemas.microsoft.com/office/powerpoint/2010/main" val="183446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5414B-B7C5-7E93-B9BC-B5370DE4561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kern="1200" dirty="0">
                <a:solidFill>
                  <a:schemeClr val="bg1"/>
                </a:solidFill>
                <a:effectLst/>
                <a:latin typeface="+mj-lt"/>
                <a:ea typeface="+mj-ea"/>
                <a:cs typeface="+mj-cs"/>
              </a:rPr>
              <a:t>HP VSR1004 </a:t>
            </a:r>
            <a:r>
              <a:rPr lang="en-US" sz="3200" b="1" i="0" dirty="0" err="1">
                <a:solidFill>
                  <a:schemeClr val="bg1"/>
                </a:solidFill>
                <a:effectLst/>
                <a:latin typeface="Verdana" panose="020B0604030504040204" pitchFamily="34" charset="0"/>
              </a:rPr>
              <a:t>Comware</a:t>
            </a:r>
            <a:r>
              <a:rPr lang="en-US" sz="3200" b="1" i="0" dirty="0">
                <a:solidFill>
                  <a:schemeClr val="bg1"/>
                </a:solidFill>
                <a:effectLst/>
                <a:latin typeface="Verdana" panose="020B0604030504040204" pitchFamily="34" charset="0"/>
              </a:rPr>
              <a:t> 7 </a:t>
            </a:r>
            <a:endParaRPr lang="en-US" sz="3200" kern="1200" dirty="0">
              <a:solidFill>
                <a:schemeClr val="bg1"/>
              </a:solidFill>
              <a:latin typeface="+mj-lt"/>
              <a:ea typeface="+mj-ea"/>
              <a:cs typeface="+mj-cs"/>
            </a:endParaRPr>
          </a:p>
        </p:txBody>
      </p:sp>
      <p:pic>
        <p:nvPicPr>
          <p:cNvPr id="5" name="Content Placeholder 4" descr="A picture containing text, screenshot, font, line&#10;&#10;Description automatically generated">
            <a:extLst>
              <a:ext uri="{FF2B5EF4-FFF2-40B4-BE49-F238E27FC236}">
                <a16:creationId xmlns:a16="http://schemas.microsoft.com/office/drawing/2014/main" id="{0A1A47B8-7ECA-4515-1CCD-F37BCFA2DE19}"/>
              </a:ext>
            </a:extLst>
          </p:cNvPr>
          <p:cNvPicPr>
            <a:picLocks noGrp="1" noChangeAspect="1"/>
          </p:cNvPicPr>
          <p:nvPr>
            <p:ph idx="1"/>
          </p:nvPr>
        </p:nvPicPr>
        <p:blipFill>
          <a:blip r:embed="rId2"/>
          <a:stretch>
            <a:fillRect/>
          </a:stretch>
        </p:blipFill>
        <p:spPr>
          <a:xfrm>
            <a:off x="0" y="1547876"/>
            <a:ext cx="12189058" cy="4205223"/>
          </a:xfrm>
          <a:prstGeom prst="rect">
            <a:avLst/>
          </a:prstGeom>
        </p:spPr>
      </p:pic>
    </p:spTree>
    <p:extLst>
      <p:ext uri="{BB962C8B-B14F-4D97-AF65-F5344CB8AC3E}">
        <p14:creationId xmlns:p14="http://schemas.microsoft.com/office/powerpoint/2010/main" val="117417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EBEB2-CFE6-CC90-D5FC-373F05B2E31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kern="1200">
                <a:solidFill>
                  <a:schemeClr val="bg1"/>
                </a:solidFill>
                <a:effectLst/>
                <a:latin typeface="+mj-lt"/>
                <a:ea typeface="+mj-ea"/>
                <a:cs typeface="+mj-cs"/>
              </a:rPr>
              <a:t>HP VSR1008 Comware 7 </a:t>
            </a:r>
            <a:endParaRPr lang="en-US" sz="3200" kern="1200">
              <a:solidFill>
                <a:schemeClr val="bg1"/>
              </a:solidFill>
              <a:latin typeface="+mj-lt"/>
              <a:ea typeface="+mj-ea"/>
              <a:cs typeface="+mj-cs"/>
            </a:endParaRPr>
          </a:p>
        </p:txBody>
      </p:sp>
      <p:pic>
        <p:nvPicPr>
          <p:cNvPr id="5" name="Content Placeholder 4" descr="A screenshot of a computer&#10;&#10;Description automatically generated with low confidence">
            <a:extLst>
              <a:ext uri="{FF2B5EF4-FFF2-40B4-BE49-F238E27FC236}">
                <a16:creationId xmlns:a16="http://schemas.microsoft.com/office/drawing/2014/main" id="{CCC7E690-858F-4D0A-FF98-390614A149D5}"/>
              </a:ext>
            </a:extLst>
          </p:cNvPr>
          <p:cNvPicPr>
            <a:picLocks noGrp="1" noChangeAspect="1"/>
          </p:cNvPicPr>
          <p:nvPr>
            <p:ph idx="1"/>
          </p:nvPr>
        </p:nvPicPr>
        <p:blipFill>
          <a:blip r:embed="rId3"/>
          <a:stretch>
            <a:fillRect/>
          </a:stretch>
        </p:blipFill>
        <p:spPr>
          <a:xfrm>
            <a:off x="76199" y="1558133"/>
            <a:ext cx="11764099" cy="4499767"/>
          </a:xfrm>
          <a:prstGeom prst="rect">
            <a:avLst/>
          </a:prstGeom>
        </p:spPr>
      </p:pic>
    </p:spTree>
    <p:extLst>
      <p:ext uri="{BB962C8B-B14F-4D97-AF65-F5344CB8AC3E}">
        <p14:creationId xmlns:p14="http://schemas.microsoft.com/office/powerpoint/2010/main" val="197317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44F3-85F1-DCD0-B21E-9706AB39CC56}"/>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296368E5-D08C-A88D-66E8-673F4A605009}"/>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33304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D44A-385B-A857-45CF-B73B4CBD489B}"/>
              </a:ext>
            </a:extLst>
          </p:cNvPr>
          <p:cNvSpPr>
            <a:spLocks noGrp="1"/>
          </p:cNvSpPr>
          <p:nvPr>
            <p:ph type="title"/>
          </p:nvPr>
        </p:nvSpPr>
        <p:spPr/>
        <p:txBody>
          <a:bodyPr/>
          <a:lstStyle/>
          <a:p>
            <a:endParaRPr lang="en-VN"/>
          </a:p>
        </p:txBody>
      </p:sp>
      <p:pic>
        <p:nvPicPr>
          <p:cNvPr id="5" name="Content Placeholder 4" descr="A close-up of a white background&#10;&#10;Description automatically generated with low confidence">
            <a:extLst>
              <a:ext uri="{FF2B5EF4-FFF2-40B4-BE49-F238E27FC236}">
                <a16:creationId xmlns:a16="http://schemas.microsoft.com/office/drawing/2014/main" id="{38F72A20-DEC2-F40E-F102-1A92ED9C0912}"/>
              </a:ext>
            </a:extLst>
          </p:cNvPr>
          <p:cNvPicPr>
            <a:picLocks noGrp="1" noChangeAspect="1"/>
          </p:cNvPicPr>
          <p:nvPr>
            <p:ph idx="1"/>
          </p:nvPr>
        </p:nvPicPr>
        <p:blipFill>
          <a:blip r:embed="rId2"/>
          <a:stretch>
            <a:fillRect/>
          </a:stretch>
        </p:blipFill>
        <p:spPr>
          <a:xfrm>
            <a:off x="-1" y="0"/>
            <a:ext cx="11956111" cy="2014538"/>
          </a:xfrm>
        </p:spPr>
      </p:pic>
      <p:pic>
        <p:nvPicPr>
          <p:cNvPr id="7" name="Picture 6" descr="A picture containing text, screenshot, receipt, font&#10;&#10;Description automatically generated">
            <a:extLst>
              <a:ext uri="{FF2B5EF4-FFF2-40B4-BE49-F238E27FC236}">
                <a16:creationId xmlns:a16="http://schemas.microsoft.com/office/drawing/2014/main" id="{176B7854-E3B8-AF6E-19F6-F8E646ED8D48}"/>
              </a:ext>
            </a:extLst>
          </p:cNvPr>
          <p:cNvPicPr>
            <a:picLocks noChangeAspect="1"/>
          </p:cNvPicPr>
          <p:nvPr/>
        </p:nvPicPr>
        <p:blipFill>
          <a:blip r:embed="rId3"/>
          <a:stretch>
            <a:fillRect/>
          </a:stretch>
        </p:blipFill>
        <p:spPr>
          <a:xfrm>
            <a:off x="695325" y="2511510"/>
            <a:ext cx="10417924" cy="3320880"/>
          </a:xfrm>
          <a:prstGeom prst="rect">
            <a:avLst/>
          </a:prstGeom>
        </p:spPr>
      </p:pic>
    </p:spTree>
    <p:extLst>
      <p:ext uri="{BB962C8B-B14F-4D97-AF65-F5344CB8AC3E}">
        <p14:creationId xmlns:p14="http://schemas.microsoft.com/office/powerpoint/2010/main" val="4901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D36046-66B8-B61B-F155-933FB348F404}"/>
              </a:ext>
            </a:extLst>
          </p:cNvPr>
          <p:cNvSpPr>
            <a:spLocks noGrp="1"/>
          </p:cNvSpPr>
          <p:nvPr>
            <p:ph type="ctrTitle"/>
          </p:nvPr>
        </p:nvSpPr>
        <p:spPr>
          <a:xfrm>
            <a:off x="1285241" y="1008993"/>
            <a:ext cx="9231410" cy="3542045"/>
          </a:xfrm>
        </p:spPr>
        <p:txBody>
          <a:bodyPr anchor="b">
            <a:normAutofit/>
          </a:bodyPr>
          <a:lstStyle/>
          <a:p>
            <a:pPr algn="l"/>
            <a:r>
              <a:rPr lang="en-US" sz="11500" b="1" i="0">
                <a:effectLst/>
                <a:latin typeface="att"/>
              </a:rPr>
              <a:t>Vyatta NOS</a:t>
            </a:r>
            <a:br>
              <a:rPr lang="en-US" sz="11500" b="1" i="0">
                <a:effectLst/>
                <a:latin typeface="att"/>
              </a:rPr>
            </a:br>
            <a:endParaRPr lang="en-VN" sz="11500"/>
          </a:p>
        </p:txBody>
      </p:sp>
      <p:sp>
        <p:nvSpPr>
          <p:cNvPr id="5" name="Subtitle 4">
            <a:extLst>
              <a:ext uri="{FF2B5EF4-FFF2-40B4-BE49-F238E27FC236}">
                <a16:creationId xmlns:a16="http://schemas.microsoft.com/office/drawing/2014/main" id="{CE2343BF-C3CE-F845-B575-3F8016FCE632}"/>
              </a:ext>
            </a:extLst>
          </p:cNvPr>
          <p:cNvSpPr>
            <a:spLocks noGrp="1"/>
          </p:cNvSpPr>
          <p:nvPr>
            <p:ph type="subTitle" idx="1"/>
          </p:nvPr>
        </p:nvSpPr>
        <p:spPr>
          <a:xfrm>
            <a:off x="1285241" y="4582814"/>
            <a:ext cx="7132335" cy="1312657"/>
          </a:xfrm>
        </p:spPr>
        <p:txBody>
          <a:bodyPr anchor="t">
            <a:normAutofit/>
          </a:bodyPr>
          <a:lstStyle/>
          <a:p>
            <a:pPr algn="l"/>
            <a:endParaRPr lang="en-VN"/>
          </a:p>
        </p:txBody>
      </p:sp>
    </p:spTree>
    <p:extLst>
      <p:ext uri="{BB962C8B-B14F-4D97-AF65-F5344CB8AC3E}">
        <p14:creationId xmlns:p14="http://schemas.microsoft.com/office/powerpoint/2010/main" val="1984583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8F308DC-BAF7-63DF-875A-3BBF089E8F59}"/>
              </a:ext>
            </a:extLst>
          </p:cNvPr>
          <p:cNvSpPr>
            <a:spLocks noGrp="1"/>
          </p:cNvSpPr>
          <p:nvPr>
            <p:ph type="title"/>
          </p:nvPr>
        </p:nvSpPr>
        <p:spPr>
          <a:xfrm>
            <a:off x="838200" y="401221"/>
            <a:ext cx="10515600" cy="1348065"/>
          </a:xfrm>
        </p:spPr>
        <p:txBody>
          <a:bodyPr>
            <a:normAutofit/>
          </a:bodyPr>
          <a:lstStyle/>
          <a:p>
            <a:r>
              <a:rPr lang="en-US" sz="5400" b="0" i="0" dirty="0" err="1">
                <a:solidFill>
                  <a:srgbClr val="FFFFFF"/>
                </a:solidFill>
                <a:effectLst/>
                <a:latin typeface="att"/>
              </a:rPr>
              <a:t>Vyatta</a:t>
            </a:r>
            <a:r>
              <a:rPr lang="en-US" sz="5400" b="0" i="0" dirty="0">
                <a:solidFill>
                  <a:srgbClr val="FFFFFF"/>
                </a:solidFill>
                <a:effectLst/>
                <a:latin typeface="att"/>
              </a:rPr>
              <a:t> NOS </a:t>
            </a:r>
            <a:endParaRPr lang="en-VN" sz="5400" dirty="0">
              <a:solidFill>
                <a:srgbClr val="FFFFFF"/>
              </a:solidFill>
            </a:endParaRPr>
          </a:p>
        </p:txBody>
      </p:sp>
      <p:sp>
        <p:nvSpPr>
          <p:cNvPr id="3" name="Content Placeholder 2">
            <a:extLst>
              <a:ext uri="{FF2B5EF4-FFF2-40B4-BE49-F238E27FC236}">
                <a16:creationId xmlns:a16="http://schemas.microsoft.com/office/drawing/2014/main" id="{3E4A5AB7-0AF4-7CB4-F6B6-EA77F06BFCB7}"/>
              </a:ext>
            </a:extLst>
          </p:cNvPr>
          <p:cNvSpPr>
            <a:spLocks noGrp="1"/>
          </p:cNvSpPr>
          <p:nvPr>
            <p:ph idx="1"/>
          </p:nvPr>
        </p:nvSpPr>
        <p:spPr>
          <a:xfrm>
            <a:off x="400050" y="2347414"/>
            <a:ext cx="11788902" cy="4262936"/>
          </a:xfrm>
        </p:spPr>
        <p:txBody>
          <a:bodyPr>
            <a:normAutofit/>
          </a:bodyPr>
          <a:lstStyle/>
          <a:p>
            <a:pPr marL="0" indent="0">
              <a:buNone/>
            </a:pPr>
            <a:r>
              <a:rPr lang="en-US" sz="2000" dirty="0" err="1"/>
              <a:t>Vyatta</a:t>
            </a:r>
            <a:r>
              <a:rPr lang="en-US" sz="2000" dirty="0"/>
              <a:t> NOS is a telco grade network services architecture. It provides an easy-to-use, high-performance and scalable platform that can fit a wide range of use cases.</a:t>
            </a:r>
          </a:p>
          <a:p>
            <a:pPr marL="0" indent="0">
              <a:buNone/>
            </a:pPr>
            <a:br>
              <a:rPr lang="en-US" sz="2000" dirty="0"/>
            </a:br>
            <a:r>
              <a:rPr lang="en-US" sz="2000" dirty="0"/>
              <a:t>At the fundamental level, </a:t>
            </a:r>
            <a:r>
              <a:rPr lang="en-US" sz="2000" dirty="0" err="1"/>
              <a:t>Vyatta</a:t>
            </a:r>
            <a:r>
              <a:rPr lang="en-US" sz="2000" dirty="0"/>
              <a:t> NOS is a modified Linux network operating system. It is flexible and extensible so that you can configure it to provide a wide range of network functions.</a:t>
            </a:r>
          </a:p>
          <a:p>
            <a:pPr marL="0" indent="0">
              <a:buNone/>
            </a:pPr>
            <a:r>
              <a:rPr lang="en-US" sz="2000" dirty="0"/>
              <a:t>For example:</a:t>
            </a:r>
          </a:p>
          <a:p>
            <a:r>
              <a:rPr lang="en-US" sz="2000" dirty="0"/>
              <a:t>router — with support for most standard routing protocols</a:t>
            </a:r>
          </a:p>
          <a:p>
            <a:r>
              <a:rPr lang="en-US" sz="2000" dirty="0"/>
              <a:t>switch — with support for both software- and hardware-based L2 switching</a:t>
            </a:r>
          </a:p>
          <a:p>
            <a:r>
              <a:rPr lang="en-US" sz="2000" dirty="0"/>
              <a:t>VPN gateway/concentrator — with support for  IPsec VPNs</a:t>
            </a:r>
          </a:p>
          <a:p>
            <a:r>
              <a:rPr lang="en-US" sz="2000" dirty="0"/>
              <a:t>NAT gateway — with support for SNAT/DNAT/firewall</a:t>
            </a:r>
          </a:p>
          <a:p>
            <a:r>
              <a:rPr lang="en-US" sz="2000" dirty="0"/>
              <a:t>CGNAT server/gateway</a:t>
            </a:r>
          </a:p>
          <a:p>
            <a:endParaRPr lang="en-VN" sz="2000" dirty="0"/>
          </a:p>
        </p:txBody>
      </p:sp>
      <p:sp>
        <p:nvSpPr>
          <p:cNvPr id="6" name="TextBox 5">
            <a:extLst>
              <a:ext uri="{FF2B5EF4-FFF2-40B4-BE49-F238E27FC236}">
                <a16:creationId xmlns:a16="http://schemas.microsoft.com/office/drawing/2014/main" id="{D46C1DC1-3E9B-1865-53BA-376C932CB829}"/>
              </a:ext>
            </a:extLst>
          </p:cNvPr>
          <p:cNvSpPr txBox="1"/>
          <p:nvPr/>
        </p:nvSpPr>
        <p:spPr>
          <a:xfrm>
            <a:off x="6493002" y="6241018"/>
            <a:ext cx="6096000" cy="369332"/>
          </a:xfrm>
          <a:prstGeom prst="rect">
            <a:avLst/>
          </a:prstGeom>
          <a:noFill/>
        </p:spPr>
        <p:txBody>
          <a:bodyPr wrap="square">
            <a:spAutoFit/>
          </a:bodyPr>
          <a:lstStyle/>
          <a:p>
            <a:r>
              <a:rPr lang="en-VN" b="1" dirty="0">
                <a:solidFill>
                  <a:srgbClr val="FF0000"/>
                </a:solidFill>
              </a:rPr>
              <a:t>https://docs.vyatta.com/en</a:t>
            </a:r>
          </a:p>
        </p:txBody>
      </p:sp>
    </p:spTree>
    <p:extLst>
      <p:ext uri="{BB962C8B-B14F-4D97-AF65-F5344CB8AC3E}">
        <p14:creationId xmlns:p14="http://schemas.microsoft.com/office/powerpoint/2010/main" val="220869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926ED-1CC9-B476-78C8-2294668CB278}"/>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Vyatta NOS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D886A1-98B5-E285-C9DB-DFBB9422FAD7}"/>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https://docs.vyatta.com/en/supported-platforms/vnf</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33F15AB-E0D6-1637-484B-50757EB243AC}"/>
              </a:ext>
            </a:extLst>
          </p:cNvPr>
          <p:cNvPicPr>
            <a:picLocks noGrp="1" noChangeAspect="1"/>
          </p:cNvPicPr>
          <p:nvPr>
            <p:ph idx="1"/>
          </p:nvPr>
        </p:nvPicPr>
        <p:blipFill>
          <a:blip r:embed="rId2"/>
          <a:stretch>
            <a:fillRect/>
          </a:stretch>
        </p:blipFill>
        <p:spPr>
          <a:xfrm>
            <a:off x="1644761" y="1965960"/>
            <a:ext cx="8902478" cy="4362214"/>
          </a:xfrm>
          <a:prstGeom prst="rect">
            <a:avLst/>
          </a:prstGeom>
        </p:spPr>
      </p:pic>
    </p:spTree>
    <p:extLst>
      <p:ext uri="{BB962C8B-B14F-4D97-AF65-F5344CB8AC3E}">
        <p14:creationId xmlns:p14="http://schemas.microsoft.com/office/powerpoint/2010/main" val="264938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926ED-1CC9-B476-78C8-2294668CB278}"/>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Vyatta NOS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D886A1-98B5-E285-C9DB-DFBB9422FAD7}"/>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https://</a:t>
            </a:r>
            <a:r>
              <a:rPr lang="en-US" sz="2200" dirty="0" err="1"/>
              <a:t>docs.vyatta.com</a:t>
            </a:r>
            <a:r>
              <a:rPr lang="en-US" sz="2200" dirty="0"/>
              <a:t>/</a:t>
            </a:r>
            <a:r>
              <a:rPr lang="en-US" sz="2200" dirty="0" err="1"/>
              <a:t>en</a:t>
            </a:r>
            <a:r>
              <a:rPr lang="en-US" sz="2200" dirty="0"/>
              <a:t>/supported-platforms/</a:t>
            </a:r>
            <a:r>
              <a:rPr lang="en-US" sz="2200" dirty="0" err="1"/>
              <a:t>vnf</a:t>
            </a:r>
            <a:r>
              <a:rPr lang="en-US" sz="2200" dirty="0"/>
              <a:t>/configuration-</a:t>
            </a:r>
            <a:r>
              <a:rPr lang="en-US" sz="2200" dirty="0" err="1"/>
              <a:t>vnf</a:t>
            </a:r>
            <a:endParaRPr lang="en-US" sz="2200"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0A9CF423-52FF-AEBB-F857-A33888537E4F}"/>
              </a:ext>
            </a:extLst>
          </p:cNvPr>
          <p:cNvPicPr>
            <a:picLocks noGrp="1" noChangeAspect="1"/>
          </p:cNvPicPr>
          <p:nvPr>
            <p:ph idx="1"/>
          </p:nvPr>
        </p:nvPicPr>
        <p:blipFill>
          <a:blip r:embed="rId2"/>
          <a:stretch>
            <a:fillRect/>
          </a:stretch>
        </p:blipFill>
        <p:spPr>
          <a:xfrm>
            <a:off x="1456833" y="1457688"/>
            <a:ext cx="9278334" cy="4943112"/>
          </a:xfrm>
        </p:spPr>
      </p:pic>
    </p:spTree>
    <p:extLst>
      <p:ext uri="{BB962C8B-B14F-4D97-AF65-F5344CB8AC3E}">
        <p14:creationId xmlns:p14="http://schemas.microsoft.com/office/powerpoint/2010/main" val="66412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7AF940-C0FF-4C43-143E-FB3673BC41F2}"/>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VyOS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B901EF-88D1-BB8D-2BB8-6670D12DBDE3}"/>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https://</a:t>
            </a:r>
            <a:r>
              <a:rPr lang="en-US" sz="2200" dirty="0" err="1"/>
              <a:t>docs.vyos.io</a:t>
            </a:r>
            <a:r>
              <a:rPr lang="en-US" sz="2200" dirty="0"/>
              <a:t>/</a:t>
            </a:r>
            <a:r>
              <a:rPr lang="en-US" sz="2200" dirty="0" err="1"/>
              <a:t>en</a:t>
            </a:r>
            <a:r>
              <a:rPr lang="en-US" sz="2200" dirty="0"/>
              <a:t>/</a:t>
            </a:r>
            <a:r>
              <a:rPr lang="en-US" sz="2200" dirty="0" err="1"/>
              <a:t>equuleus</a:t>
            </a:r>
            <a:r>
              <a:rPr lang="en-US" sz="2200" dirty="0"/>
              <a: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6350711-5685-9F7B-9454-14CD3E737CE3}"/>
              </a:ext>
            </a:extLst>
          </p:cNvPr>
          <p:cNvPicPr>
            <a:picLocks noGrp="1" noChangeAspect="1"/>
          </p:cNvPicPr>
          <p:nvPr>
            <p:ph idx="1"/>
          </p:nvPr>
        </p:nvPicPr>
        <p:blipFill>
          <a:blip r:embed="rId2"/>
          <a:stretch>
            <a:fillRect/>
          </a:stretch>
        </p:blipFill>
        <p:spPr>
          <a:xfrm>
            <a:off x="438801" y="1719435"/>
            <a:ext cx="9355184" cy="5005023"/>
          </a:xfrm>
          <a:prstGeom prst="rect">
            <a:avLst/>
          </a:prstGeom>
        </p:spPr>
      </p:pic>
    </p:spTree>
    <p:extLst>
      <p:ext uri="{BB962C8B-B14F-4D97-AF65-F5344CB8AC3E}">
        <p14:creationId xmlns:p14="http://schemas.microsoft.com/office/powerpoint/2010/main" val="1169509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40913-2EAB-450C-3C23-3D22C872E0F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Logical </a:t>
            </a:r>
            <a:r>
              <a:rPr lang="en-US" sz="6600" dirty="0" err="1"/>
              <a:t>VyOS</a:t>
            </a:r>
            <a:endParaRPr lang="en-US" sz="6600" dirty="0"/>
          </a:p>
        </p:txBody>
      </p:sp>
      <p:sp>
        <p:nvSpPr>
          <p:cNvPr id="1025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VYATTA - The Easy Tutorial - Case Study 4 - BGP">
            <a:extLst>
              <a:ext uri="{FF2B5EF4-FFF2-40B4-BE49-F238E27FC236}">
                <a16:creationId xmlns:a16="http://schemas.microsoft.com/office/drawing/2014/main" id="{C65328B6-A922-0CC3-5FA3-9DA2B16E17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088" y="1850682"/>
            <a:ext cx="3806952" cy="502726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NetFlow Configuration on VyOS and Huawei Network Devices">
            <a:extLst>
              <a:ext uri="{FF2B5EF4-FFF2-40B4-BE49-F238E27FC236}">
                <a16:creationId xmlns:a16="http://schemas.microsoft.com/office/drawing/2014/main" id="{EC35D4D5-7858-96A5-C1D9-10D767C972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50080" y="1893840"/>
            <a:ext cx="7705878" cy="448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736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4775923-926C-E8C6-9FAB-796ADDF6F46C}"/>
              </a:ext>
            </a:extLst>
          </p:cNvPr>
          <p:cNvSpPr>
            <a:spLocks noGrp="1"/>
          </p:cNvSpPr>
          <p:nvPr>
            <p:ph type="ctrTitle"/>
          </p:nvPr>
        </p:nvSpPr>
        <p:spPr>
          <a:xfrm>
            <a:off x="4244454" y="3006586"/>
            <a:ext cx="7284935" cy="2732297"/>
          </a:xfrm>
        </p:spPr>
        <p:txBody>
          <a:bodyPr anchor="t">
            <a:normAutofit/>
          </a:bodyPr>
          <a:lstStyle/>
          <a:p>
            <a:pPr algn="l"/>
            <a:r>
              <a:rPr lang="en-VN" sz="4800">
                <a:solidFill>
                  <a:srgbClr val="FFFFFF"/>
                </a:solidFill>
              </a:rPr>
              <a:t>Juniper</a:t>
            </a:r>
          </a:p>
        </p:txBody>
      </p:sp>
      <p:sp>
        <p:nvSpPr>
          <p:cNvPr id="5" name="Subtitle 4">
            <a:extLst>
              <a:ext uri="{FF2B5EF4-FFF2-40B4-BE49-F238E27FC236}">
                <a16:creationId xmlns:a16="http://schemas.microsoft.com/office/drawing/2014/main" id="{23A4BBEE-56E0-06FA-6212-A54640E2D9DB}"/>
              </a:ext>
            </a:extLst>
          </p:cNvPr>
          <p:cNvSpPr>
            <a:spLocks noGrp="1"/>
          </p:cNvSpPr>
          <p:nvPr>
            <p:ph type="subTitle" idx="1"/>
          </p:nvPr>
        </p:nvSpPr>
        <p:spPr>
          <a:xfrm>
            <a:off x="4244454" y="667911"/>
            <a:ext cx="6755642" cy="1296368"/>
          </a:xfrm>
        </p:spPr>
        <p:txBody>
          <a:bodyPr anchor="b">
            <a:normAutofit/>
          </a:bodyPr>
          <a:lstStyle/>
          <a:p>
            <a:pPr algn="l"/>
            <a:endParaRPr lang="en-VN">
              <a:solidFill>
                <a:srgbClr val="FFFFFF"/>
              </a:solidFill>
            </a:endParaRPr>
          </a:p>
        </p:txBody>
      </p:sp>
    </p:spTree>
    <p:extLst>
      <p:ext uri="{BB962C8B-B14F-4D97-AF65-F5344CB8AC3E}">
        <p14:creationId xmlns:p14="http://schemas.microsoft.com/office/powerpoint/2010/main" val="2290364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0D94E-4D51-9808-97BA-019D960702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Juniper - Junos</a:t>
            </a:r>
          </a:p>
        </p:txBody>
      </p:sp>
      <p:pic>
        <p:nvPicPr>
          <p:cNvPr id="5" name="Content Placeholder 4" descr="A screenshot of a website&#10;&#10;Description automatically generated with medium confidence">
            <a:extLst>
              <a:ext uri="{FF2B5EF4-FFF2-40B4-BE49-F238E27FC236}">
                <a16:creationId xmlns:a16="http://schemas.microsoft.com/office/drawing/2014/main" id="{32F36A0A-AA68-9321-FE50-3CDCEFFBFE4D}"/>
              </a:ext>
            </a:extLst>
          </p:cNvPr>
          <p:cNvPicPr>
            <a:picLocks noGrp="1" noChangeAspect="1"/>
          </p:cNvPicPr>
          <p:nvPr>
            <p:ph idx="1"/>
          </p:nvPr>
        </p:nvPicPr>
        <p:blipFill>
          <a:blip r:embed="rId2"/>
          <a:stretch>
            <a:fillRect/>
          </a:stretch>
        </p:blipFill>
        <p:spPr>
          <a:xfrm>
            <a:off x="704850" y="1396588"/>
            <a:ext cx="11202894" cy="5461412"/>
          </a:xfrm>
          <a:prstGeom prst="rect">
            <a:avLst/>
          </a:prstGeom>
        </p:spPr>
      </p:pic>
    </p:spTree>
    <p:extLst>
      <p:ext uri="{BB962C8B-B14F-4D97-AF65-F5344CB8AC3E}">
        <p14:creationId xmlns:p14="http://schemas.microsoft.com/office/powerpoint/2010/main" val="319058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bsite&#10;&#10;Description automatically generated with medium confidence">
            <a:extLst>
              <a:ext uri="{FF2B5EF4-FFF2-40B4-BE49-F238E27FC236}">
                <a16:creationId xmlns:a16="http://schemas.microsoft.com/office/drawing/2014/main" id="{D38226C6-99CC-6AAC-4BAC-B0B04B8BF5A6}"/>
              </a:ext>
            </a:extLst>
          </p:cNvPr>
          <p:cNvPicPr>
            <a:picLocks noGrp="1" noChangeAspect="1"/>
          </p:cNvPicPr>
          <p:nvPr>
            <p:ph idx="1"/>
          </p:nvPr>
        </p:nvPicPr>
        <p:blipFill>
          <a:blip r:embed="rId2"/>
          <a:stretch>
            <a:fillRect/>
          </a:stretch>
        </p:blipFill>
        <p:spPr>
          <a:xfrm>
            <a:off x="380972" y="428"/>
            <a:ext cx="11429290" cy="6857572"/>
          </a:xfrm>
          <a:prstGeom prst="rect">
            <a:avLst/>
          </a:prstGeom>
        </p:spPr>
      </p:pic>
    </p:spTree>
    <p:extLst>
      <p:ext uri="{BB962C8B-B14F-4D97-AF65-F5344CB8AC3E}">
        <p14:creationId xmlns:p14="http://schemas.microsoft.com/office/powerpoint/2010/main" val="1824932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C5B3-F18C-D426-A61C-450AD6A32EDB}"/>
              </a:ext>
            </a:extLst>
          </p:cNvPr>
          <p:cNvSpPr>
            <a:spLocks noGrp="1"/>
          </p:cNvSpPr>
          <p:nvPr>
            <p:ph type="title"/>
          </p:nvPr>
        </p:nvSpPr>
        <p:spPr/>
        <p:txBody>
          <a:bodyPr>
            <a:normAutofit/>
          </a:bodyPr>
          <a:lstStyle/>
          <a:p>
            <a:pPr fontAlgn="base"/>
            <a:r>
              <a:rPr lang="en-US" b="0" i="0" dirty="0">
                <a:solidFill>
                  <a:srgbClr val="4D5259"/>
                </a:solidFill>
                <a:effectLst/>
                <a:latin typeface="Lato" panose="020F0502020204030203" pitchFamily="34" charset="0"/>
              </a:rPr>
              <a:t>Juniper Open Learning: Your Path To Juniper Certification</a:t>
            </a:r>
            <a:endParaRPr lang="en-VN" dirty="0"/>
          </a:p>
        </p:txBody>
      </p:sp>
      <p:sp>
        <p:nvSpPr>
          <p:cNvPr id="3" name="Content Placeholder 2">
            <a:extLst>
              <a:ext uri="{FF2B5EF4-FFF2-40B4-BE49-F238E27FC236}">
                <a16:creationId xmlns:a16="http://schemas.microsoft.com/office/drawing/2014/main" id="{97222857-9023-363B-A802-AA90369D206C}"/>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242417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83A5-081B-C151-D883-0E82BD754232}"/>
              </a:ext>
            </a:extLst>
          </p:cNvPr>
          <p:cNvSpPr>
            <a:spLocks noGrp="1"/>
          </p:cNvSpPr>
          <p:nvPr>
            <p:ph type="title"/>
          </p:nvPr>
        </p:nvSpPr>
        <p:spPr/>
        <p:txBody>
          <a:bodyPr/>
          <a:lstStyle/>
          <a:p>
            <a:r>
              <a:rPr lang="en-US" b="1" i="0" dirty="0">
                <a:solidFill>
                  <a:srgbClr val="1B1C1D"/>
                </a:solidFill>
                <a:effectLst/>
                <a:latin typeface="CiscoSans"/>
              </a:rPr>
              <a:t>Cisco network switches</a:t>
            </a:r>
            <a:endParaRPr lang="en-VN"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38A90549-076B-6BDA-6705-D06BAF5F322E}"/>
              </a:ext>
            </a:extLst>
          </p:cNvPr>
          <p:cNvPicPr>
            <a:picLocks noGrp="1" noChangeAspect="1"/>
          </p:cNvPicPr>
          <p:nvPr>
            <p:ph idx="1"/>
          </p:nvPr>
        </p:nvPicPr>
        <p:blipFill>
          <a:blip r:embed="rId2"/>
          <a:stretch>
            <a:fillRect/>
          </a:stretch>
        </p:blipFill>
        <p:spPr>
          <a:xfrm>
            <a:off x="1325891" y="1153319"/>
            <a:ext cx="9103984" cy="5828220"/>
          </a:xfrm>
        </p:spPr>
      </p:pic>
    </p:spTree>
    <p:extLst>
      <p:ext uri="{BB962C8B-B14F-4D97-AF65-F5344CB8AC3E}">
        <p14:creationId xmlns:p14="http://schemas.microsoft.com/office/powerpoint/2010/main" val="575575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2BCA2-210F-F716-5D03-7A6B168B83E3}"/>
              </a:ext>
            </a:extLst>
          </p:cNvPr>
          <p:cNvSpPr>
            <a:spLocks noGrp="1"/>
          </p:cNvSpPr>
          <p:nvPr>
            <p:ph type="title"/>
          </p:nvPr>
        </p:nvSpPr>
        <p:spPr>
          <a:xfrm>
            <a:off x="838200" y="365125"/>
            <a:ext cx="10515600" cy="1325563"/>
          </a:xfrm>
        </p:spPr>
        <p:txBody>
          <a:bodyPr>
            <a:normAutofit/>
          </a:bodyPr>
          <a:lstStyle/>
          <a:p>
            <a:r>
              <a:rPr lang="en-US" sz="5400" b="0" i="0" dirty="0">
                <a:effectLst/>
                <a:latin typeface="Lato" panose="020F0502020204030203" pitchFamily="34" charset="0"/>
              </a:rPr>
              <a:t>Juniper Virtual Route Reflector</a:t>
            </a:r>
            <a:endParaRPr lang="en-V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8DE318-EF39-0B76-B985-C20B09255BD6}"/>
              </a:ext>
            </a:extLst>
          </p:cNvPr>
          <p:cNvSpPr>
            <a:spLocks noGrp="1"/>
          </p:cNvSpPr>
          <p:nvPr>
            <p:ph idx="1"/>
          </p:nvPr>
        </p:nvSpPr>
        <p:spPr>
          <a:xfrm>
            <a:off x="514350" y="1834134"/>
            <a:ext cx="11144250" cy="4740402"/>
          </a:xfrm>
        </p:spPr>
        <p:txBody>
          <a:bodyPr>
            <a:noAutofit/>
          </a:bodyPr>
          <a:lstStyle/>
          <a:p>
            <a:pPr marL="0" indent="0">
              <a:buNone/>
            </a:pPr>
            <a:r>
              <a:rPr lang="en-US" sz="2000" dirty="0"/>
              <a:t>The virtual Route Reflector (</a:t>
            </a:r>
            <a:r>
              <a:rPr lang="en-US" sz="2000" dirty="0" err="1"/>
              <a:t>vRR</a:t>
            </a:r>
            <a:r>
              <a:rPr lang="en-US" sz="2000" dirty="0"/>
              <a:t>) feature allows you to implement route reflector capability using a general purpose virtual machine that can be run on a 64-bit Intel-based blade server or appliance. Because a route reflector works in the control plane, it can run in a virtualized environment. A virtual route reflector on an Intel-based blade server or appliance works the same as a route reflector on a router, providing a scalable alternative to full mesh internal BGP peering. The </a:t>
            </a:r>
            <a:r>
              <a:rPr lang="en-US" sz="2000" dirty="0" err="1"/>
              <a:t>vRR</a:t>
            </a:r>
            <a:r>
              <a:rPr lang="en-US" sz="2000" dirty="0"/>
              <a:t> feature has the following benefits:</a:t>
            </a:r>
          </a:p>
          <a:p>
            <a:pPr marL="0" indent="0">
              <a:buNone/>
            </a:pPr>
            <a:r>
              <a:rPr lang="en-US" sz="2000" dirty="0"/>
              <a:t>Scalability: By implementing the </a:t>
            </a:r>
            <a:r>
              <a:rPr lang="en-US" sz="2000" dirty="0" err="1"/>
              <a:t>vRR</a:t>
            </a:r>
            <a:r>
              <a:rPr lang="en-US" sz="2000" dirty="0"/>
              <a:t> feature, you gain scalability improvements, depending on the server core hardware on which the feature runs. Also, you can implement virtual route reflectors at multiple locations in the network, which helps scale the BGP network with lower cost.</a:t>
            </a:r>
          </a:p>
          <a:p>
            <a:pPr marL="0" indent="0">
              <a:buNone/>
            </a:pPr>
            <a:r>
              <a:rPr lang="en-US" sz="2000" dirty="0"/>
              <a:t>Faster and more flexible deployment: You install the </a:t>
            </a:r>
            <a:r>
              <a:rPr lang="en-US" sz="2000" dirty="0" err="1"/>
              <a:t>vRR</a:t>
            </a:r>
            <a:r>
              <a:rPr lang="en-US" sz="2000" dirty="0"/>
              <a:t> feature on an Intel server, using open source tools, which reduces your router maintenance.</a:t>
            </a:r>
          </a:p>
          <a:p>
            <a:pPr marL="0" indent="0">
              <a:buNone/>
            </a:pPr>
            <a:r>
              <a:rPr lang="en-US" sz="2000" dirty="0"/>
              <a:t>Space savings: Hardware-based route reflectors require central office space. You can deploy the </a:t>
            </a:r>
            <a:r>
              <a:rPr lang="en-US" sz="2000" dirty="0" err="1"/>
              <a:t>vRR</a:t>
            </a:r>
            <a:r>
              <a:rPr lang="en-US" sz="2000" dirty="0"/>
              <a:t> feature on any server that is available in the server infrastructure or in the data centers, which saves space.</a:t>
            </a:r>
          </a:p>
          <a:p>
            <a:pPr marL="0" indent="0">
              <a:buNone/>
            </a:pPr>
            <a:br>
              <a:rPr lang="en-US" sz="2000" dirty="0"/>
            </a:br>
            <a:endParaRPr lang="en-US" sz="2000" dirty="0"/>
          </a:p>
          <a:p>
            <a:pPr marL="0" indent="0">
              <a:buNone/>
            </a:pPr>
            <a:endParaRPr lang="en-VN" sz="2000" dirty="0"/>
          </a:p>
        </p:txBody>
      </p:sp>
    </p:spTree>
    <p:extLst>
      <p:ext uri="{BB962C8B-B14F-4D97-AF65-F5344CB8AC3E}">
        <p14:creationId xmlns:p14="http://schemas.microsoft.com/office/powerpoint/2010/main" val="1355480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1A46F-24A3-04FD-3199-91E00CE92E0B}"/>
              </a:ext>
            </a:extLst>
          </p:cNvPr>
          <p:cNvSpPr>
            <a:spLocks noGrp="1"/>
          </p:cNvSpPr>
          <p:nvPr>
            <p:ph type="title"/>
          </p:nvPr>
        </p:nvSpPr>
        <p:spPr>
          <a:xfrm>
            <a:off x="5297762" y="329184"/>
            <a:ext cx="6251110" cy="1783080"/>
          </a:xfrm>
        </p:spPr>
        <p:txBody>
          <a:bodyPr anchor="b">
            <a:normAutofit/>
          </a:bodyPr>
          <a:lstStyle/>
          <a:p>
            <a:r>
              <a:rPr lang="en-US" sz="4600" b="0" i="0">
                <a:effectLst/>
                <a:latin typeface="Lato" panose="020F0502020204030203" pitchFamily="34" charset="0"/>
              </a:rPr>
              <a:t>Virtual Route Reflector Package Contents</a:t>
            </a:r>
            <a:endParaRPr lang="en-VN" sz="4600"/>
          </a:p>
        </p:txBody>
      </p:sp>
      <p:pic>
        <p:nvPicPr>
          <p:cNvPr id="5" name="Picture 4" descr="Interior of dark warehouse">
            <a:extLst>
              <a:ext uri="{FF2B5EF4-FFF2-40B4-BE49-F238E27FC236}">
                <a16:creationId xmlns:a16="http://schemas.microsoft.com/office/drawing/2014/main" id="{B42E243F-E2B8-7E37-F293-F43F92C1F74C}"/>
              </a:ext>
            </a:extLst>
          </p:cNvPr>
          <p:cNvPicPr>
            <a:picLocks noChangeAspect="1"/>
          </p:cNvPicPr>
          <p:nvPr/>
        </p:nvPicPr>
        <p:blipFill rotWithShape="1">
          <a:blip r:embed="rId2"/>
          <a:srcRect l="35473" r="2632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657DC5-3D00-C438-9319-D16D8EF0B427}"/>
              </a:ext>
            </a:extLst>
          </p:cNvPr>
          <p:cNvSpPr>
            <a:spLocks noGrp="1"/>
          </p:cNvSpPr>
          <p:nvPr>
            <p:ph idx="1"/>
          </p:nvPr>
        </p:nvSpPr>
        <p:spPr>
          <a:xfrm>
            <a:off x="5297593" y="2450806"/>
            <a:ext cx="6251110" cy="3483864"/>
          </a:xfrm>
        </p:spPr>
        <p:txBody>
          <a:bodyPr>
            <a:normAutofit/>
          </a:bodyPr>
          <a:lstStyle/>
          <a:p>
            <a:pPr marL="0" indent="0">
              <a:buNone/>
            </a:pPr>
            <a:r>
              <a:rPr lang="en-US" sz="1900" dirty="0"/>
              <a:t>The </a:t>
            </a:r>
            <a:r>
              <a:rPr lang="en-US" sz="1900" dirty="0" err="1"/>
              <a:t>vRR</a:t>
            </a:r>
            <a:r>
              <a:rPr lang="en-US" sz="1900" dirty="0"/>
              <a:t> software packages are available as these types of packages:</a:t>
            </a:r>
          </a:p>
          <a:p>
            <a:r>
              <a:rPr lang="en-US" sz="1900" dirty="0"/>
              <a:t>Application package—This package is for launching </a:t>
            </a:r>
            <a:r>
              <a:rPr lang="en-US" sz="1900" dirty="0" err="1"/>
              <a:t>vRR</a:t>
            </a:r>
            <a:r>
              <a:rPr lang="en-US" sz="1900" dirty="0"/>
              <a:t> software in a virtualized environment for the first time.</a:t>
            </a:r>
          </a:p>
          <a:p>
            <a:r>
              <a:rPr lang="en-US" sz="1900" dirty="0"/>
              <a:t>Install package—This package is for upgrading </a:t>
            </a:r>
            <a:r>
              <a:rPr lang="en-US" sz="1900" dirty="0" err="1"/>
              <a:t>vRR</a:t>
            </a:r>
            <a:r>
              <a:rPr lang="en-US" sz="1900" dirty="0"/>
              <a:t> software that is already running to the next Junos OS release.</a:t>
            </a:r>
          </a:p>
          <a:p>
            <a:r>
              <a:rPr lang="en-US" sz="1900" dirty="0"/>
              <a:t>Starting with Junos OS Release 15.1, the install package for </a:t>
            </a:r>
            <a:r>
              <a:rPr lang="en-US" sz="1900" dirty="0" err="1"/>
              <a:t>vRR</a:t>
            </a:r>
            <a:r>
              <a:rPr lang="en-US" sz="1900" dirty="0"/>
              <a:t> (jinstall64-vrr-*.*) is no longer available. Use the install package of Junos OS for MX Series platforms: junos-install-mx-x86-64-*.</a:t>
            </a:r>
            <a:r>
              <a:rPr lang="en-US" sz="1900" dirty="0" err="1"/>
              <a:t>tgz</a:t>
            </a:r>
            <a:r>
              <a:rPr lang="en-US" sz="1900" dirty="0"/>
              <a:t> (e.g. use 64 Bit-MX High-End Series for MX240: </a:t>
            </a:r>
            <a:r>
              <a:rPr lang="en-US" sz="1900" dirty="0">
                <a:hlinkClick r:id="rId3"/>
              </a:rPr>
              <a:t>Downloads for MX240</a:t>
            </a:r>
            <a:r>
              <a:rPr lang="en-US" sz="1900" dirty="0"/>
              <a:t>) to upgrade </a:t>
            </a:r>
            <a:r>
              <a:rPr lang="en-US" sz="1900" dirty="0" err="1"/>
              <a:t>vRR</a:t>
            </a:r>
            <a:endParaRPr lang="en-US" sz="1900" dirty="0"/>
          </a:p>
          <a:p>
            <a:pPr marL="0" indent="0">
              <a:buNone/>
            </a:pPr>
            <a:endParaRPr lang="en-VN" sz="1900" dirty="0"/>
          </a:p>
        </p:txBody>
      </p:sp>
      <p:sp>
        <p:nvSpPr>
          <p:cNvPr id="6" name="TextBox 5">
            <a:extLst>
              <a:ext uri="{FF2B5EF4-FFF2-40B4-BE49-F238E27FC236}">
                <a16:creationId xmlns:a16="http://schemas.microsoft.com/office/drawing/2014/main" id="{5A6C9FA4-907F-AA95-E33E-4EBBD1E5D23E}"/>
              </a:ext>
            </a:extLst>
          </p:cNvPr>
          <p:cNvSpPr txBox="1"/>
          <p:nvPr/>
        </p:nvSpPr>
        <p:spPr>
          <a:xfrm>
            <a:off x="4395597" y="6073169"/>
            <a:ext cx="7706106" cy="646331"/>
          </a:xfrm>
          <a:prstGeom prst="rect">
            <a:avLst/>
          </a:prstGeom>
          <a:noFill/>
        </p:spPr>
        <p:txBody>
          <a:bodyPr wrap="square">
            <a:spAutoFit/>
          </a:bodyPr>
          <a:lstStyle/>
          <a:p>
            <a:r>
              <a:rPr lang="en-VN" dirty="0"/>
              <a:t>https://www.juniper.net/documentation/us/en/software/vrr/vrr-vmware/vrr-kvm/topics/concept/virtual-route-reflector-understanding.html</a:t>
            </a:r>
          </a:p>
        </p:txBody>
      </p:sp>
    </p:spTree>
    <p:extLst>
      <p:ext uri="{BB962C8B-B14F-4D97-AF65-F5344CB8AC3E}">
        <p14:creationId xmlns:p14="http://schemas.microsoft.com/office/powerpoint/2010/main" val="191236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C27603E4-90D0-E847-9366-479068DDC719}"/>
              </a:ext>
            </a:extLst>
          </p:cNvPr>
          <p:cNvSpPr txBox="1"/>
          <p:nvPr/>
        </p:nvSpPr>
        <p:spPr>
          <a:xfrm>
            <a:off x="411479" y="2688336"/>
            <a:ext cx="4498848" cy="358444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https://</a:t>
            </a:r>
            <a:r>
              <a:rPr lang="en-US" dirty="0" err="1"/>
              <a:t>learningportal.juniper.net</a:t>
            </a:r>
            <a:r>
              <a:rPr lang="en-US" dirty="0"/>
              <a:t>/juniper/</a:t>
            </a:r>
            <a:r>
              <a:rPr lang="en-US" dirty="0" err="1"/>
              <a:t>user_activity_info.aspx?id</a:t>
            </a:r>
            <a:r>
              <a:rPr lang="en-US" dirty="0"/>
              <a:t>=</a:t>
            </a:r>
            <a:r>
              <a:rPr lang="en-US" dirty="0" err="1"/>
              <a:t>JUNIPER-OPEN-LEARNING&amp;TrackId</a:t>
            </a:r>
            <a:r>
              <a:rPr lang="en-US" dirty="0"/>
              <a:t>=</a:t>
            </a:r>
            <a:r>
              <a:rPr lang="en-US" dirty="0" err="1"/>
              <a:t>jnet-nav#static</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702B181-E056-063C-65AE-DD75C682EE18}"/>
              </a:ext>
            </a:extLst>
          </p:cNvPr>
          <p:cNvPicPr>
            <a:picLocks noGrp="1" noChangeAspect="1"/>
          </p:cNvPicPr>
          <p:nvPr>
            <p:ph idx="1"/>
          </p:nvPr>
        </p:nvPicPr>
        <p:blipFill rotWithShape="1">
          <a:blip r:embed="rId2"/>
          <a:srcRect r="3651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9" name="TextBox 8">
            <a:extLst>
              <a:ext uri="{FF2B5EF4-FFF2-40B4-BE49-F238E27FC236}">
                <a16:creationId xmlns:a16="http://schemas.microsoft.com/office/drawing/2014/main" id="{FD1F1D3F-DE34-1450-B01E-771F9431DD52}"/>
              </a:ext>
            </a:extLst>
          </p:cNvPr>
          <p:cNvSpPr txBox="1"/>
          <p:nvPr/>
        </p:nvSpPr>
        <p:spPr>
          <a:xfrm>
            <a:off x="464056" y="1447645"/>
            <a:ext cx="4184144" cy="923330"/>
          </a:xfrm>
          <a:prstGeom prst="rect">
            <a:avLst/>
          </a:prstGeom>
          <a:noFill/>
        </p:spPr>
        <p:txBody>
          <a:bodyPr wrap="square">
            <a:spAutoFit/>
          </a:bodyPr>
          <a:lstStyle/>
          <a:p>
            <a:r>
              <a:rPr lang="en-VN" dirty="0">
                <a:solidFill>
                  <a:srgbClr val="FF0000"/>
                </a:solidFill>
              </a:rPr>
              <a:t>https://learningportal.juniper.net/juniper/user_activity_info.aspx?id=700&amp;TrackId=JNPR-junos</a:t>
            </a:r>
          </a:p>
        </p:txBody>
      </p:sp>
    </p:spTree>
    <p:extLst>
      <p:ext uri="{BB962C8B-B14F-4D97-AF65-F5344CB8AC3E}">
        <p14:creationId xmlns:p14="http://schemas.microsoft.com/office/powerpoint/2010/main" val="590467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7" name="Rectangle 112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2AB5C-AAEA-7593-C7DD-6586CA67840C}"/>
              </a:ext>
            </a:extLst>
          </p:cNvPr>
          <p:cNvSpPr>
            <a:spLocks noGrp="1"/>
          </p:cNvSpPr>
          <p:nvPr>
            <p:ph type="title"/>
          </p:nvPr>
        </p:nvSpPr>
        <p:spPr>
          <a:xfrm>
            <a:off x="630936" y="639520"/>
            <a:ext cx="3429000" cy="1719072"/>
          </a:xfrm>
        </p:spPr>
        <p:txBody>
          <a:bodyPr anchor="b">
            <a:normAutofit/>
          </a:bodyPr>
          <a:lstStyle/>
          <a:p>
            <a:pPr fontAlgn="base"/>
            <a:r>
              <a:rPr lang="en-US" sz="5400" b="0" i="0">
                <a:effectLst/>
                <a:latin typeface="inherit"/>
              </a:rPr>
              <a:t>QFX5120 Switches</a:t>
            </a:r>
            <a:endParaRPr lang="en-US" sz="5400" b="0" i="0">
              <a:effectLst/>
              <a:latin typeface="lato-regular"/>
            </a:endParaRPr>
          </a:p>
        </p:txBody>
      </p:sp>
      <p:sp>
        <p:nvSpPr>
          <p:cNvPr id="1127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224A99-8CCB-E0EE-D5D9-C69198FF8067}"/>
              </a:ext>
            </a:extLst>
          </p:cNvPr>
          <p:cNvSpPr>
            <a:spLocks noGrp="1"/>
          </p:cNvSpPr>
          <p:nvPr>
            <p:ph idx="1"/>
          </p:nvPr>
        </p:nvSpPr>
        <p:spPr>
          <a:xfrm>
            <a:off x="630936" y="2807208"/>
            <a:ext cx="3429000" cy="3410712"/>
          </a:xfrm>
        </p:spPr>
        <p:txBody>
          <a:bodyPr anchor="t">
            <a:normAutofit/>
          </a:bodyPr>
          <a:lstStyle/>
          <a:p>
            <a:r>
              <a:rPr lang="en-US" sz="1700" b="0" i="0" dirty="0">
                <a:effectLst/>
                <a:latin typeface="lato-regular"/>
              </a:rPr>
              <a:t>The QFX5120 line offers 1/10/25/40/100GbE Ethernet switches, including models with 1/10GbE copper interfaces, for </a:t>
            </a:r>
            <a:r>
              <a:rPr lang="en-US" sz="1700" b="0" i="0" u="none" strike="noStrike" dirty="0">
                <a:effectLst/>
                <a:latin typeface="lato-regular"/>
                <a:hlinkClick r:id="rId2"/>
              </a:rPr>
              <a:t>data center</a:t>
            </a:r>
            <a:r>
              <a:rPr lang="en-US" sz="1700" b="0" i="0" dirty="0">
                <a:effectLst/>
                <a:latin typeface="lato-regular"/>
              </a:rPr>
              <a:t>, </a:t>
            </a:r>
            <a:r>
              <a:rPr lang="en-US" sz="1700" b="0" i="0" u="none" strike="noStrike" dirty="0">
                <a:effectLst/>
                <a:latin typeface="lato-regular"/>
                <a:hlinkClick r:id="rId3"/>
              </a:rPr>
              <a:t>data center edge and interconnect</a:t>
            </a:r>
            <a:r>
              <a:rPr lang="en-US" sz="1700" b="0" i="0" dirty="0">
                <a:effectLst/>
                <a:latin typeface="lato-regular"/>
              </a:rPr>
              <a:t>, and </a:t>
            </a:r>
            <a:r>
              <a:rPr lang="en-US" sz="1700" b="0" i="0" u="none" strike="noStrike" dirty="0">
                <a:effectLst/>
                <a:latin typeface="lato-regular"/>
                <a:hlinkClick r:id="rId4"/>
              </a:rPr>
              <a:t>campus</a:t>
            </a:r>
            <a:r>
              <a:rPr lang="en-US" sz="1700" b="0" i="0" dirty="0">
                <a:effectLst/>
                <a:latin typeface="lato-regular"/>
              </a:rPr>
              <a:t> deployments. QFX5120 switches are packed with software features that support modern IP fabric architectures with </a:t>
            </a:r>
            <a:r>
              <a:rPr lang="en-US" sz="1700" b="0" i="0" u="none" strike="noStrike" dirty="0">
                <a:effectLst/>
                <a:latin typeface="lato-regular"/>
                <a:hlinkClick r:id="rId5"/>
              </a:rPr>
              <a:t>EVPN-VXLAN</a:t>
            </a:r>
            <a:r>
              <a:rPr lang="en-US" sz="1700" b="0" i="0" dirty="0">
                <a:effectLst/>
                <a:latin typeface="lato-regular"/>
              </a:rPr>
              <a:t>.</a:t>
            </a:r>
            <a:endParaRPr lang="en-VN" sz="1700" dirty="0"/>
          </a:p>
        </p:txBody>
      </p:sp>
      <p:pic>
        <p:nvPicPr>
          <p:cNvPr id="11266" name="Picture 2" descr="qfx5120 48y front with top">
            <a:extLst>
              <a:ext uri="{FF2B5EF4-FFF2-40B4-BE49-F238E27FC236}">
                <a16:creationId xmlns:a16="http://schemas.microsoft.com/office/drawing/2014/main" id="{4250278F-E714-6866-7C8A-FED28752C8E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364736" y="0"/>
            <a:ext cx="7827264" cy="782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708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6" name="Rectangle 12294">
            <a:extLst>
              <a:ext uri="{FF2B5EF4-FFF2-40B4-BE49-F238E27FC236}">
                <a16:creationId xmlns:a16="http://schemas.microsoft.com/office/drawing/2014/main" id="{0A1A6F78-C919-46F0-9B0A-2ED388861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07" name="Graphic 12296">
            <a:extLst>
              <a:ext uri="{FF2B5EF4-FFF2-40B4-BE49-F238E27FC236}">
                <a16:creationId xmlns:a16="http://schemas.microsoft.com/office/drawing/2014/main" id="{49882614-11C4-4368-9534-6EBAC3488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2684274" y="-4610867"/>
            <a:ext cx="7223503" cy="16095236"/>
          </a:xfrm>
          <a:prstGeom prst="rect">
            <a:avLst/>
          </a:prstGeom>
        </p:spPr>
      </p:pic>
      <p:sp>
        <p:nvSpPr>
          <p:cNvPr id="2" name="Title 1">
            <a:extLst>
              <a:ext uri="{FF2B5EF4-FFF2-40B4-BE49-F238E27FC236}">
                <a16:creationId xmlns:a16="http://schemas.microsoft.com/office/drawing/2014/main" id="{77EDFDC1-D698-4C5F-7EC6-20870A661FD6}"/>
              </a:ext>
            </a:extLst>
          </p:cNvPr>
          <p:cNvSpPr>
            <a:spLocks noGrp="1"/>
          </p:cNvSpPr>
          <p:nvPr>
            <p:ph type="title"/>
          </p:nvPr>
        </p:nvSpPr>
        <p:spPr>
          <a:xfrm>
            <a:off x="384048" y="3789400"/>
            <a:ext cx="5807575" cy="2264392"/>
          </a:xfrm>
        </p:spPr>
        <p:txBody>
          <a:bodyPr anchor="ctr">
            <a:normAutofit/>
          </a:bodyPr>
          <a:lstStyle/>
          <a:p>
            <a:pPr fontAlgn="base"/>
            <a:r>
              <a:rPr lang="en-US" sz="5000" b="0" i="0">
                <a:effectLst/>
                <a:latin typeface="inherit"/>
              </a:rPr>
              <a:t>MX304 Universal Routing Platform</a:t>
            </a:r>
            <a:endParaRPr lang="en-VN" sz="5000"/>
          </a:p>
        </p:txBody>
      </p:sp>
      <p:pic>
        <p:nvPicPr>
          <p:cNvPr id="12290" name="Picture 2" descr="Front of MX304 Universal Routing Platform">
            <a:extLst>
              <a:ext uri="{FF2B5EF4-FFF2-40B4-BE49-F238E27FC236}">
                <a16:creationId xmlns:a16="http://schemas.microsoft.com/office/drawing/2014/main" id="{8787FFB2-7C98-ED16-3B80-E513A61AE3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1" r="2535" b="-1"/>
          <a:stretch/>
        </p:blipFill>
        <p:spPr bwMode="auto">
          <a:xfrm>
            <a:off x="20" y="-2"/>
            <a:ext cx="12191980" cy="3657600"/>
          </a:xfrm>
          <a:prstGeom prst="rect">
            <a:avLst/>
          </a:prstGeom>
          <a:noFill/>
          <a:extLst>
            <a:ext uri="{909E8E84-426E-40DD-AFC4-6F175D3DCCD1}">
              <a14:hiddenFill xmlns:a14="http://schemas.microsoft.com/office/drawing/2010/main">
                <a:solidFill>
                  <a:srgbClr val="FFFFFF"/>
                </a:solidFill>
              </a14:hiddenFill>
            </a:ext>
          </a:extLst>
        </p:spPr>
      </p:pic>
      <p:sp>
        <p:nvSpPr>
          <p:cNvPr id="12299" name="Rectangle 12298">
            <a:extLst>
              <a:ext uri="{FF2B5EF4-FFF2-40B4-BE49-F238E27FC236}">
                <a16:creationId xmlns:a16="http://schemas.microsoft.com/office/drawing/2014/main" id="{93C59B8F-AEFF-4D3A-BA0E-3C4311198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3CBF09-03C1-77BB-E131-C79A4E67EE99}"/>
              </a:ext>
            </a:extLst>
          </p:cNvPr>
          <p:cNvSpPr>
            <a:spLocks noGrp="1"/>
          </p:cNvSpPr>
          <p:nvPr>
            <p:ph idx="1"/>
          </p:nvPr>
        </p:nvSpPr>
        <p:spPr>
          <a:xfrm>
            <a:off x="5234110" y="3569552"/>
            <a:ext cx="6573841" cy="3078898"/>
          </a:xfrm>
        </p:spPr>
        <p:txBody>
          <a:bodyPr anchor="ctr">
            <a:normAutofit/>
          </a:bodyPr>
          <a:lstStyle/>
          <a:p>
            <a:pPr fontAlgn="base"/>
            <a:r>
              <a:rPr lang="en-US" sz="1400" b="0" i="0" dirty="0">
                <a:effectLst/>
                <a:latin typeface="lato-regular"/>
              </a:rPr>
              <a:t>The MX304 Universal Routing Platform delivers massive scale and efficiency for space- and power-constrained environments. This carrier-grade, multiservice platform with extensive automation capabilities enables operators to meet constantly expanding bandwidth, subscriber, and service demands. The form factor and features make the MX304 an ideal fit in the business edge and metro Ethernet environments, as well as data center and colocation facilities.</a:t>
            </a:r>
          </a:p>
          <a:p>
            <a:pPr fontAlgn="base"/>
            <a:r>
              <a:rPr lang="en-US" sz="1400" b="0" i="0" dirty="0">
                <a:effectLst/>
                <a:latin typeface="lato-regular"/>
              </a:rPr>
              <a:t>Powered by Trio 6 silicon, the MX304 scales to 4.8 </a:t>
            </a:r>
            <a:r>
              <a:rPr lang="en-US" sz="1400" b="0" i="0" dirty="0" err="1">
                <a:effectLst/>
                <a:latin typeface="lato-regular"/>
              </a:rPr>
              <a:t>Tbps</a:t>
            </a:r>
            <a:r>
              <a:rPr lang="en-US" sz="1400" b="0" i="0" dirty="0">
                <a:effectLst/>
                <a:latin typeface="lato-regular"/>
              </a:rPr>
              <a:t> of throughput in just 2 RU, delivering unmatched edge router density and performance while consuming just 0.3 Watts/Gb of throughput. In addition, because it’s built on the </a:t>
            </a:r>
            <a:r>
              <a:rPr lang="en-US" sz="1400" b="0" i="0" u="none" strike="noStrike" dirty="0">
                <a:effectLst/>
                <a:latin typeface="lato-regular"/>
                <a:hlinkClick r:id="rId5"/>
              </a:rPr>
              <a:t>Junos OS</a:t>
            </a:r>
            <a:r>
              <a:rPr lang="en-US" sz="1400" b="0" i="0" dirty="0">
                <a:effectLst/>
                <a:latin typeface="lato-regular"/>
              </a:rPr>
              <a:t>, the MX304 delivers nearly endless data-plane programmability, giving you the freedom to implement new network innovations.</a:t>
            </a:r>
          </a:p>
          <a:p>
            <a:endParaRPr lang="en-VN" sz="1400" dirty="0"/>
          </a:p>
        </p:txBody>
      </p:sp>
      <p:sp>
        <p:nvSpPr>
          <p:cNvPr id="12301" name="Rectangle 12300">
            <a:extLst>
              <a:ext uri="{FF2B5EF4-FFF2-40B4-BE49-F238E27FC236}">
                <a16:creationId xmlns:a16="http://schemas.microsoft.com/office/drawing/2014/main" id="{E042CD37-C859-44CD-853E-5A3427DD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412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25DB-5848-1546-76F5-40535FF5C03A}"/>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AB216E0C-B4A5-114B-745E-3AEE78438CBA}"/>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379821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3F09F6-9252-BC6F-0E53-63D0AF6BDFB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fontAlgn="base"/>
            <a:r>
              <a:rPr lang="en-US" sz="3200" b="1" i="0" kern="1200">
                <a:solidFill>
                  <a:schemeClr val="bg1"/>
                </a:solidFill>
                <a:effectLst/>
                <a:latin typeface="+mj-lt"/>
                <a:ea typeface="+mj-ea"/>
                <a:cs typeface="+mj-cs"/>
              </a:rPr>
              <a:t>Cisco routers and SD-WAN</a:t>
            </a:r>
            <a:endParaRPr lang="en-US" sz="3200" kern="1200">
              <a:solidFill>
                <a:schemeClr val="bg1"/>
              </a:solidFill>
              <a:latin typeface="+mj-lt"/>
              <a:ea typeface="+mj-ea"/>
              <a:cs typeface="+mj-cs"/>
            </a:endParaRPr>
          </a:p>
        </p:txBody>
      </p:sp>
      <p:pic>
        <p:nvPicPr>
          <p:cNvPr id="5" name="Content Placeholder 4" descr="A screenshot of a computer&#10;&#10;Description automatically generated with low confidence">
            <a:extLst>
              <a:ext uri="{FF2B5EF4-FFF2-40B4-BE49-F238E27FC236}">
                <a16:creationId xmlns:a16="http://schemas.microsoft.com/office/drawing/2014/main" id="{7B023F2F-9D65-ACB7-F5AC-E03FB0A46D65}"/>
              </a:ext>
            </a:extLst>
          </p:cNvPr>
          <p:cNvPicPr>
            <a:picLocks noGrp="1" noChangeAspect="1"/>
          </p:cNvPicPr>
          <p:nvPr>
            <p:ph idx="1"/>
          </p:nvPr>
        </p:nvPicPr>
        <p:blipFill>
          <a:blip r:embed="rId2"/>
          <a:stretch>
            <a:fillRect/>
          </a:stretch>
        </p:blipFill>
        <p:spPr>
          <a:xfrm>
            <a:off x="801783" y="1675227"/>
            <a:ext cx="10588434" cy="4394199"/>
          </a:xfrm>
          <a:prstGeom prst="rect">
            <a:avLst/>
          </a:prstGeom>
        </p:spPr>
      </p:pic>
    </p:spTree>
    <p:extLst>
      <p:ext uri="{BB962C8B-B14F-4D97-AF65-F5344CB8AC3E}">
        <p14:creationId xmlns:p14="http://schemas.microsoft.com/office/powerpoint/2010/main" val="260673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713B2-2C55-AF16-67BE-6B09BBE9A518}"/>
              </a:ext>
            </a:extLst>
          </p:cNvPr>
          <p:cNvSpPr>
            <a:spLocks noGrp="1"/>
          </p:cNvSpPr>
          <p:nvPr>
            <p:ph type="title"/>
          </p:nvPr>
        </p:nvSpPr>
        <p:spPr>
          <a:xfrm>
            <a:off x="572493" y="238539"/>
            <a:ext cx="11018520" cy="1434415"/>
          </a:xfrm>
        </p:spPr>
        <p:txBody>
          <a:bodyPr anchor="b">
            <a:normAutofit/>
          </a:bodyPr>
          <a:lstStyle/>
          <a:p>
            <a:r>
              <a:rPr lang="en-VN" sz="5400"/>
              <a:t>2600 Series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34564E-75C0-18FA-6305-577C9B995716}"/>
              </a:ext>
            </a:extLst>
          </p:cNvPr>
          <p:cNvSpPr>
            <a:spLocks noGrp="1"/>
          </p:cNvSpPr>
          <p:nvPr>
            <p:ph idx="1"/>
          </p:nvPr>
        </p:nvSpPr>
        <p:spPr>
          <a:xfrm>
            <a:off x="572493" y="2071316"/>
            <a:ext cx="6713552" cy="4119172"/>
          </a:xfrm>
        </p:spPr>
        <p:txBody>
          <a:bodyPr anchor="t">
            <a:normAutofit/>
          </a:bodyPr>
          <a:lstStyle/>
          <a:p>
            <a:r>
              <a:rPr lang="en-US" sz="1900" b="0" i="0">
                <a:effectLst/>
                <a:latin typeface="Times" pitchFamily="2" charset="0"/>
              </a:rPr>
              <a:t>The Cisco 2600/2600XM series family of modular multiservice access routers provides flexible LAN and WAN configurations, multiple security options, voice/data integration, and a range of high performance processors. This range of features make the Cisco 2600/2600XM family the ideal branch-office router for today's and tomorrow's customer requirements.</a:t>
            </a:r>
          </a:p>
          <a:p>
            <a:r>
              <a:rPr lang="en-US" sz="1900" b="0" i="0">
                <a:effectLst/>
                <a:latin typeface="Times" pitchFamily="2" charset="0"/>
              </a:rPr>
              <a:t>The latest additions to the Cisco 2600/2600XM series family of Modular Routers include the Cisco 2600XM models and the Cisco 2691. These new models deliver extended performance, higher density, enhanced security performance and increased concurrent application support to meet the growing demands of branch offices.</a:t>
            </a:r>
          </a:p>
          <a:p>
            <a:pPr marL="0" indent="0">
              <a:buNone/>
            </a:pPr>
            <a:br>
              <a:rPr lang="en-US" sz="1900"/>
            </a:br>
            <a:endParaRPr lang="en-VN" sz="1900"/>
          </a:p>
        </p:txBody>
      </p:sp>
      <p:pic>
        <p:nvPicPr>
          <p:cNvPr id="5" name="Picture 4" descr="A picture containing text, screenshot, font&#10;&#10;Description automatically generated">
            <a:extLst>
              <a:ext uri="{FF2B5EF4-FFF2-40B4-BE49-F238E27FC236}">
                <a16:creationId xmlns:a16="http://schemas.microsoft.com/office/drawing/2014/main" id="{50BD9EE6-05DC-0CCC-941B-379D2A975279}"/>
              </a:ext>
            </a:extLst>
          </p:cNvPr>
          <p:cNvPicPr>
            <a:picLocks noChangeAspect="1"/>
          </p:cNvPicPr>
          <p:nvPr/>
        </p:nvPicPr>
        <p:blipFill rotWithShape="1">
          <a:blip r:embed="rId2"/>
          <a:srcRect t="14536" r="2" b="12965"/>
          <a:stretch/>
        </p:blipFill>
        <p:spPr>
          <a:xfrm>
            <a:off x="7675658" y="2093976"/>
            <a:ext cx="3941064" cy="4096512"/>
          </a:xfrm>
          <a:prstGeom prst="rect">
            <a:avLst/>
          </a:prstGeom>
        </p:spPr>
      </p:pic>
    </p:spTree>
    <p:extLst>
      <p:ext uri="{BB962C8B-B14F-4D97-AF65-F5344CB8AC3E}">
        <p14:creationId xmlns:p14="http://schemas.microsoft.com/office/powerpoint/2010/main" val="148611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00799-2F7E-E36F-94D3-EF3D56BF8C42}"/>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Cisco 2610</a:t>
            </a:r>
          </a:p>
        </p:txBody>
      </p:sp>
      <p:sp>
        <p:nvSpPr>
          <p:cNvPr id="10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C4260A-3AC5-543E-FA3D-C3123F8C972A}"/>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0" i="0">
                <a:effectLst/>
              </a:rPr>
              <a:t>One ethernet port, 10 Base-T only, no AUI, One Network Module slot, Two WIC slots.Console and aux ports with max speed of 115.2 KBPS.</a:t>
            </a:r>
            <a:br>
              <a:rPr lang="en-US" sz="2200" b="0" i="0">
                <a:effectLst/>
                <a:hlinkClick r:id="rId2"/>
              </a:rPr>
            </a:br>
            <a:endParaRPr lang="en-US" sz="2200"/>
          </a:p>
        </p:txBody>
      </p:sp>
      <p:pic>
        <p:nvPicPr>
          <p:cNvPr id="1026" name="Picture 2">
            <a:extLst>
              <a:ext uri="{FF2B5EF4-FFF2-40B4-BE49-F238E27FC236}">
                <a16:creationId xmlns:a16="http://schemas.microsoft.com/office/drawing/2014/main" id="{D0E1F736-4F75-CBF5-A336-0285D03B4C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911" b="-3"/>
          <a:stretch/>
        </p:blipFill>
        <p:spPr bwMode="auto">
          <a:xfrm>
            <a:off x="630936" y="2439238"/>
            <a:ext cx="10917936" cy="36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505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F6F8-E2D2-9F9F-C1BC-5EEBB72A9F5E}"/>
              </a:ext>
            </a:extLst>
          </p:cNvPr>
          <p:cNvSpPr>
            <a:spLocks noGrp="1"/>
          </p:cNvSpPr>
          <p:nvPr>
            <p:ph type="title"/>
          </p:nvPr>
        </p:nvSpPr>
        <p:spPr>
          <a:xfrm>
            <a:off x="630936" y="502920"/>
            <a:ext cx="3419856" cy="1463040"/>
          </a:xfrm>
        </p:spPr>
        <p:txBody>
          <a:bodyPr anchor="ctr">
            <a:normAutofit/>
          </a:bodyPr>
          <a:lstStyle/>
          <a:p>
            <a:r>
              <a:rPr lang="en-US" sz="4800" b="1" i="0">
                <a:effectLst/>
                <a:latin typeface="Times" pitchFamily="2" charset="0"/>
              </a:rPr>
              <a:t>CISCO2620 – 2620XM</a:t>
            </a:r>
            <a:endParaRPr lang="en-VN" sz="4800"/>
          </a:p>
        </p:txBody>
      </p:sp>
      <p:sp>
        <p:nvSpPr>
          <p:cNvPr id="206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D3543C-AAB4-7A36-E55A-819C478F1545}"/>
              </a:ext>
            </a:extLst>
          </p:cNvPr>
          <p:cNvSpPr>
            <a:spLocks noGrp="1"/>
          </p:cNvSpPr>
          <p:nvPr>
            <p:ph idx="1"/>
          </p:nvPr>
        </p:nvSpPr>
        <p:spPr>
          <a:xfrm>
            <a:off x="4654295" y="502920"/>
            <a:ext cx="6894576" cy="1463040"/>
          </a:xfrm>
        </p:spPr>
        <p:txBody>
          <a:bodyPr anchor="ctr">
            <a:normAutofit/>
          </a:bodyPr>
          <a:lstStyle/>
          <a:p>
            <a:r>
              <a:rPr lang="en-US" sz="1700" b="0" i="0">
                <a:effectLst/>
                <a:latin typeface="Times" pitchFamily="2" charset="0"/>
              </a:rPr>
              <a:t>One fast ethernet port, 10 Base-T or 100 Base-TX only, no AUI, no MII. One Network Module slot, Two WIC slots. Console and aux ports with max speed of 115.2 KBPS.</a:t>
            </a:r>
          </a:p>
          <a:p>
            <a:br>
              <a:rPr lang="en-US" sz="1700"/>
            </a:br>
            <a:endParaRPr lang="en-VN" sz="1700"/>
          </a:p>
        </p:txBody>
      </p:sp>
      <p:pic>
        <p:nvPicPr>
          <p:cNvPr id="2050" name="Picture 2">
            <a:extLst>
              <a:ext uri="{FF2B5EF4-FFF2-40B4-BE49-F238E27FC236}">
                <a16:creationId xmlns:a16="http://schemas.microsoft.com/office/drawing/2014/main" id="{4223F5F3-4AE7-001F-C430-77BEE00407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633683"/>
            <a:ext cx="10917936" cy="327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45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95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AAA20-89F4-2644-E6FD-888BC3EBDA9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C2600</a:t>
            </a:r>
          </a:p>
        </p:txBody>
      </p:sp>
      <p:pic>
        <p:nvPicPr>
          <p:cNvPr id="5" name="Content Placeholder 4" descr="A picture containing text, screenshot, number, font&#10;&#10;Description automatically generated">
            <a:extLst>
              <a:ext uri="{FF2B5EF4-FFF2-40B4-BE49-F238E27FC236}">
                <a16:creationId xmlns:a16="http://schemas.microsoft.com/office/drawing/2014/main" id="{3EEC0D47-19F5-31E4-E03A-F6E3DB2BF37C}"/>
              </a:ext>
            </a:extLst>
          </p:cNvPr>
          <p:cNvPicPr>
            <a:picLocks noGrp="1" noChangeAspect="1"/>
          </p:cNvPicPr>
          <p:nvPr>
            <p:ph idx="1"/>
          </p:nvPr>
        </p:nvPicPr>
        <p:blipFill>
          <a:blip r:embed="rId2"/>
          <a:stretch>
            <a:fillRect/>
          </a:stretch>
        </p:blipFill>
        <p:spPr>
          <a:xfrm>
            <a:off x="4086225" y="1356736"/>
            <a:ext cx="8003995" cy="4462226"/>
          </a:xfrm>
          <a:prstGeom prst="rect">
            <a:avLst/>
          </a:prstGeom>
        </p:spPr>
      </p:pic>
      <p:sp>
        <p:nvSpPr>
          <p:cNvPr id="7" name="TextBox 6">
            <a:extLst>
              <a:ext uri="{FF2B5EF4-FFF2-40B4-BE49-F238E27FC236}">
                <a16:creationId xmlns:a16="http://schemas.microsoft.com/office/drawing/2014/main" id="{67E6DEF9-8737-1B2F-A596-1148D48F74DE}"/>
              </a:ext>
            </a:extLst>
          </p:cNvPr>
          <p:cNvSpPr txBox="1"/>
          <p:nvPr/>
        </p:nvSpPr>
        <p:spPr>
          <a:xfrm>
            <a:off x="638175" y="6033275"/>
            <a:ext cx="9765506" cy="369332"/>
          </a:xfrm>
          <a:prstGeom prst="rect">
            <a:avLst/>
          </a:prstGeom>
          <a:noFill/>
        </p:spPr>
        <p:txBody>
          <a:bodyPr wrap="square">
            <a:spAutoFit/>
          </a:bodyPr>
          <a:lstStyle/>
          <a:p>
            <a:r>
              <a:rPr lang="en-VN" dirty="0"/>
              <a:t>https://www.cisco.com/web/ANZ/cpp/refguide/hview/router/2600.html</a:t>
            </a:r>
          </a:p>
        </p:txBody>
      </p:sp>
    </p:spTree>
    <p:extLst>
      <p:ext uri="{BB962C8B-B14F-4D97-AF65-F5344CB8AC3E}">
        <p14:creationId xmlns:p14="http://schemas.microsoft.com/office/powerpoint/2010/main" val="4180716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1840</Words>
  <Application>Microsoft Macintosh PowerPoint</Application>
  <PresentationFormat>Widescreen</PresentationFormat>
  <Paragraphs>109</Paragraphs>
  <Slides>45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att</vt:lpstr>
      <vt:lpstr>Calibri</vt:lpstr>
      <vt:lpstr>Calibri Light</vt:lpstr>
      <vt:lpstr>CiscoSans</vt:lpstr>
      <vt:lpstr>inherit</vt:lpstr>
      <vt:lpstr>Lato</vt:lpstr>
      <vt:lpstr>lato-regular</vt:lpstr>
      <vt:lpstr>Times</vt:lpstr>
      <vt:lpstr>Verdana</vt:lpstr>
      <vt:lpstr>Office Theme</vt:lpstr>
      <vt:lpstr>Hướng dẫn tổng quan thiết bị Cisco Vyatta HP VSR Juniper</vt:lpstr>
      <vt:lpstr>Cisco Network Device</vt:lpstr>
      <vt:lpstr>PowerPoint Presentation</vt:lpstr>
      <vt:lpstr>Cisco network switches</vt:lpstr>
      <vt:lpstr>Cisco routers and SD-WAN</vt:lpstr>
      <vt:lpstr>2600 Series</vt:lpstr>
      <vt:lpstr>Cisco 2610</vt:lpstr>
      <vt:lpstr>CISCO2620 – 2620XM</vt:lpstr>
      <vt:lpstr>C2600</vt:lpstr>
      <vt:lpstr>Cisco C3600 Series</vt:lpstr>
      <vt:lpstr>Cisco 3600 Series</vt:lpstr>
      <vt:lpstr>CISCO3620</vt:lpstr>
      <vt:lpstr>Cisco 7200 Series Routers </vt:lpstr>
      <vt:lpstr>Cisco 7200 Series Routers </vt:lpstr>
      <vt:lpstr>Catalyst 2960-24-S </vt:lpstr>
      <vt:lpstr>Catalyst 2960G-24TC-L and Catalyst 2960G-48TC-L Switches </vt:lpstr>
      <vt:lpstr>Catalyst 3560 Switch </vt:lpstr>
      <vt:lpstr>3560-G Gigabit Ethernet Switch</vt:lpstr>
      <vt:lpstr>Install Cisco Configuration Professional</vt:lpstr>
      <vt:lpstr>PowerPoint Presentation</vt:lpstr>
      <vt:lpstr>HPE</vt:lpstr>
      <vt:lpstr>HPE</vt:lpstr>
      <vt:lpstr>HPE FlexNetwork MSR3000 Router Series</vt:lpstr>
      <vt:lpstr>Aruba 2540 Switch Series</vt:lpstr>
      <vt:lpstr>HPE VSR1000 Virtual Services Router</vt:lpstr>
      <vt:lpstr>HP VSR1001 Comware 7 Virtual Services Router E-LTU</vt:lpstr>
      <vt:lpstr>HP VSR1004 Comware 7 </vt:lpstr>
      <vt:lpstr>HP VSR1008 Comware 7 </vt:lpstr>
      <vt:lpstr>PowerPoint Presentation</vt:lpstr>
      <vt:lpstr>Vyatta NOS </vt:lpstr>
      <vt:lpstr>Vyatta NOS </vt:lpstr>
      <vt:lpstr>Vyatta NOS</vt:lpstr>
      <vt:lpstr>Vyatta NOS</vt:lpstr>
      <vt:lpstr>VyOS</vt:lpstr>
      <vt:lpstr>Logical VyOS</vt:lpstr>
      <vt:lpstr>Juniper</vt:lpstr>
      <vt:lpstr>Juniper - Junos</vt:lpstr>
      <vt:lpstr>PowerPoint Presentation</vt:lpstr>
      <vt:lpstr>Juniper Open Learning: Your Path To Juniper Certification</vt:lpstr>
      <vt:lpstr>Juniper Virtual Route Reflector</vt:lpstr>
      <vt:lpstr>Virtual Route Reflector Package Contents</vt:lpstr>
      <vt:lpstr>PowerPoint Presentation</vt:lpstr>
      <vt:lpstr>QFX5120 Switches</vt:lpstr>
      <vt:lpstr>MX304 Universal Routing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Hướng dẫn tổng quan thiết bị Cisco Vyatta HP VSR Juniper</dc:title>
  <dc:creator>TG - Nguyễn Quốc Sử</dc:creator>
  <cp:lastModifiedBy>TG - Nguyễn Quốc Sử</cp:lastModifiedBy>
  <cp:revision>1</cp:revision>
  <dcterms:created xsi:type="dcterms:W3CDTF">2023-07-02T15:44:10Z</dcterms:created>
  <dcterms:modified xsi:type="dcterms:W3CDTF">2023-07-02T18:00:05Z</dcterms:modified>
</cp:coreProperties>
</file>